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0"/>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03" r:id="rId41"/>
    <p:sldId id="330" r:id="rId42"/>
    <p:sldId id="332" r:id="rId43"/>
    <p:sldId id="340" r:id="rId44"/>
    <p:sldId id="333" r:id="rId45"/>
    <p:sldId id="335" r:id="rId46"/>
    <p:sldId id="336" r:id="rId47"/>
    <p:sldId id="337" r:id="rId48"/>
    <p:sldId id="33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001"/>
    <p:restoredTop sz="51277"/>
  </p:normalViewPr>
  <p:slideViewPr>
    <p:cSldViewPr snapToGrid="0" snapToObjects="1">
      <p:cViewPr>
        <p:scale>
          <a:sx n="77" d="100"/>
          <a:sy n="77" d="100"/>
        </p:scale>
        <p:origin x="1184" y="-552"/>
      </p:cViewPr>
      <p:guideLst/>
    </p:cSldViewPr>
  </p:slideViewPr>
  <p:notesTextViewPr>
    <p:cViewPr>
      <p:scale>
        <a:sx n="1" d="1"/>
        <a:sy n="1" d="1"/>
      </p:scale>
      <p:origin x="0" y="-144"/>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01/06/2017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makebitcoingreatagain.wordpress.com/2016/01/19/bitcoin-great-kow-tow/"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smtClean="0"/>
              <a:t>.</a:t>
            </a:r>
          </a:p>
          <a:p>
            <a:endParaRPr lang="it-IT" baseline="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An online payment without involving a smart contract. </a:t>
            </a:r>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Alice got an idea! She could use a smart contract to make the process faster and better.</a:t>
            </a:r>
          </a:p>
          <a:p>
            <a:pPr marL="457200" lvl="1" indent="0">
              <a:buNone/>
            </a:pPr>
            <a:endParaRPr lang="en-GB" baseline="0" dirty="0" smtClean="0"/>
          </a:p>
          <a:p>
            <a:pPr marL="457200" lvl="1" indent="0">
              <a:buNone/>
            </a:pPr>
            <a:r>
              <a:rPr lang="en-GB" baseline="0" dirty="0" smtClean="0"/>
              <a:t>Let’s suppose that </a:t>
            </a:r>
            <a:r>
              <a:rPr lang="en-GB" baseline="0" dirty="0" err="1" smtClean="0"/>
              <a:t>Ebay</a:t>
            </a:r>
            <a:r>
              <a:rPr lang="en-GB" baseline="0" dirty="0" smtClean="0"/>
              <a:t> works together with a company which provides some services for Smart Contracts (e.g. </a:t>
            </a:r>
            <a:r>
              <a:rPr lang="en-GB" baseline="0" dirty="0" err="1" smtClean="0"/>
              <a:t>Ethereum</a:t>
            </a:r>
            <a:r>
              <a:rPr lang="en-GB" baseline="0" dirty="0" smtClean="0"/>
              <a:t>). </a:t>
            </a:r>
          </a:p>
          <a:p>
            <a:pPr marL="457200" lvl="1" indent="0">
              <a:buNone/>
            </a:pPr>
            <a:r>
              <a:rPr lang="en-GB" baseline="0" dirty="0" smtClean="0"/>
              <a:t>Alice wants to try this new service and stipulates a new SM with </a:t>
            </a:r>
            <a:r>
              <a:rPr lang="en-GB" baseline="0" dirty="0" err="1" smtClean="0"/>
              <a:t>Ebay</a:t>
            </a:r>
            <a:r>
              <a:rPr lang="en-GB" baseline="0" dirty="0" smtClean="0"/>
              <a:t>. </a:t>
            </a:r>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notified</a:t>
            </a:r>
            <a:r>
              <a:rPr lang="de-CH" baseline="0" dirty="0" smtClean="0"/>
              <a:t>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(IMMIDIATELY)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Smart Contract is for sure cheaper</a:t>
            </a:r>
            <a:r>
              <a:rPr lang="en-GB" baseline="0" dirty="0" smtClean="0"/>
              <a:t> than a traditional one. You don’t have to pay for a middleman who checks the agreements, you have only to pay the ”code”.</a:t>
            </a:r>
          </a:p>
          <a:p>
            <a:endParaRPr lang="en-GB" baseline="0" dirty="0" smtClean="0"/>
          </a:p>
          <a:p>
            <a:r>
              <a:rPr lang="en-GB" baseline="0" dirty="0" smtClean="0"/>
              <a:t>4. A Smart Contract cannot get lost and its always available in chronological order on the </a:t>
            </a:r>
            <a:r>
              <a:rPr lang="en-GB" baseline="0" dirty="0" err="1" smtClean="0"/>
              <a:t>blockchain</a:t>
            </a:r>
            <a:r>
              <a:rPr lang="en-GB" baseline="0" dirty="0" smtClean="0"/>
              <a:t> for future access </a:t>
            </a:r>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Let's have a look at a simple wallet contract.</a:t>
            </a:r>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endParaRPr lang="en-GB" baseline="0" dirty="0" smtClean="0"/>
          </a:p>
          <a:p>
            <a:r>
              <a:rPr lang="en-GB" baseline="0" dirty="0" smtClean="0"/>
              <a:t>Line 7: Pay function which takes as parameters an amount of </a:t>
            </a:r>
            <a:r>
              <a:rPr lang="en-GB" baseline="0" dirty="0" err="1" smtClean="0"/>
              <a:t>cryptovalue</a:t>
            </a:r>
            <a:r>
              <a:rPr lang="en-GB" baseline="0" dirty="0" smtClean="0"/>
              <a:t> and the address 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p>
          <a:p>
            <a:endParaRPr lang="en-GB" baseline="0" dirty="0" smtClean="0"/>
          </a:p>
          <a:p>
            <a:r>
              <a:rPr lang="en-GB" baseline="0" dirty="0" smtClean="0"/>
              <a:t>Line 9: the Call returns false if there is not enough amount on the wallet </a:t>
            </a:r>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receiver (RESIVER). </a:t>
            </a:r>
          </a:p>
          <a:p>
            <a:endParaRPr lang="en-GB" baseline="0" dirty="0" smtClean="0"/>
          </a:p>
          <a:p>
            <a:r>
              <a:rPr lang="en-GB" baseline="0" dirty="0" smtClean="0"/>
              <a:t>Line 11: If the recipient is a contract return false, otherwise return true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p>
          <a:p>
            <a:pPr marL="228600" indent="-228600">
              <a:buAutoNum type="arabicPeriod"/>
            </a:pPr>
            <a:r>
              <a:rPr lang="en-GB" baseline="0" dirty="0" smtClean="0"/>
              <a:t>Coupon payments: Automatically calculates and pays coupon for each period (PIRIOD) (for bonds)</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 SM could be stored 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the borrower misses a payment, the SC should automatically revoke (RIIVOOKE) the 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DRASTICALLY</a:t>
            </a:r>
            <a:r>
              <a:rPr lang="it-IT" sz="1200" kern="1200" baseline="0" dirty="0" smtClean="0">
                <a:solidFill>
                  <a:schemeClr val="tx1"/>
                </a:solidFill>
                <a:latin typeface="+mn-lt"/>
                <a:ea typeface="+mn-ea"/>
                <a:cs typeface="+mn-cs"/>
              </a:rPr>
              <a:t> DROPPED </a:t>
            </a:r>
            <a:r>
              <a:rPr lang="it-IT" sz="1200" kern="1200" dirty="0" smtClean="0">
                <a:solidFill>
                  <a:schemeClr val="tx1"/>
                </a:solidFill>
                <a:latin typeface="+mn-lt"/>
                <a:ea typeface="+mn-ea"/>
                <a:cs typeface="+mn-cs"/>
              </a:rPr>
              <a:t>from 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Consider this </a:t>
            </a:r>
            <a:r>
              <a:rPr lang="en-GB" baseline="0" dirty="0" err="1" smtClean="0"/>
              <a:t>SimpleDAO</a:t>
            </a:r>
            <a:r>
              <a:rPr lang="en-GB" baseline="0" dirty="0" smtClean="0"/>
              <a:t> Contract</a:t>
            </a:r>
          </a:p>
          <a:p>
            <a:pPr marL="228600" indent="-228600">
              <a:buAutoNum type="arabicPeriod"/>
            </a:pPr>
            <a:r>
              <a:rPr lang="en-GB" baseline="0" dirty="0" smtClean="0"/>
              <a:t>The Attack which we want to present you allows the hacker to steal all the ether from the </a:t>
            </a:r>
            <a:r>
              <a:rPr lang="en-GB" baseline="0" dirty="0" err="1" smtClean="0"/>
              <a:t>SimpleDAO</a:t>
            </a:r>
            <a:r>
              <a:rPr lang="en-GB" baseline="0" dirty="0" smtClean="0"/>
              <a:t>: </a:t>
            </a:r>
          </a:p>
          <a:p>
            <a:pPr marL="228600" indent="-228600">
              <a:buAutoNum type="arabicPeriod"/>
            </a:pPr>
            <a:r>
              <a:rPr lang="en-GB" baseline="0" dirty="0" smtClean="0"/>
              <a:t>It works as follows: </a:t>
            </a:r>
          </a:p>
          <a:p>
            <a:pPr marL="685800" lvl="1" indent="-228600">
              <a:buAutoNum type="arabicPeriod"/>
            </a:pPr>
            <a:r>
              <a:rPr lang="en-GB" baseline="0" dirty="0" smtClean="0"/>
              <a:t>Publish a Mallory Contract (like this one) CLICCARE</a:t>
            </a:r>
          </a:p>
          <a:p>
            <a:pPr marL="685800" lvl="1" indent="-228600">
              <a:buAutoNum type="arabicPeriod"/>
            </a:pPr>
            <a:r>
              <a:rPr lang="en-GB" baseline="0" dirty="0" smtClean="0"/>
              <a:t>The Hacker donates some ether for Mallory and invokes the Mallory </a:t>
            </a:r>
            <a:r>
              <a:rPr lang="en-GB" baseline="0" dirty="0" err="1" smtClean="0"/>
              <a:t>Fallback</a:t>
            </a:r>
            <a:r>
              <a:rPr lang="en-GB" baseline="0" dirty="0" smtClean="0"/>
              <a:t> (Line 5.) </a:t>
            </a:r>
          </a:p>
          <a:p>
            <a:pPr marL="1143000" lvl="2" indent="-228600">
              <a:buAutoNum type="arabicPeriod"/>
            </a:pPr>
            <a:r>
              <a:rPr lang="en-GB" baseline="0" dirty="0" smtClean="0"/>
              <a:t>A </a:t>
            </a:r>
            <a:r>
              <a:rPr lang="en-GB" baseline="0" dirty="0" err="1" smtClean="0"/>
              <a:t>Fallback</a:t>
            </a:r>
            <a:r>
              <a:rPr lang="en-GB" baseline="0" dirty="0" smtClean="0"/>
              <a:t> is just a function without any name or parameter which will called by default if some ether is sent</a:t>
            </a:r>
            <a:r>
              <a:rPr lang="it-IT" sz="1200" kern="1200" dirty="0" smtClean="0">
                <a:solidFill>
                  <a:schemeClr val="tx1"/>
                </a:solidFill>
                <a:latin typeface="+mn-lt"/>
                <a:ea typeface="+mn-ea"/>
                <a:cs typeface="+mn-cs"/>
              </a:rPr>
              <a:t> to the </a:t>
            </a:r>
            <a:r>
              <a:rPr lang="it-IT" sz="1200" kern="1200" dirty="0" err="1" smtClean="0">
                <a:solidFill>
                  <a:schemeClr val="tx1"/>
                </a:solidFill>
                <a:latin typeface="+mn-lt"/>
                <a:ea typeface="+mn-ea"/>
                <a:cs typeface="+mn-cs"/>
              </a:rPr>
              <a:t>contract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without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providing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data</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of the SIMPLE DAO CONTRACT </a:t>
            </a:r>
            <a:r>
              <a:rPr lang="it-IT" kern="1200" baseline="0" dirty="0" err="1" smtClean="0">
                <a:solidFill>
                  <a:schemeClr val="tx1"/>
                </a:solidFill>
                <a:latin typeface="+mn-lt"/>
                <a:ea typeface="+mn-ea"/>
                <a:cs typeface="+mn-cs"/>
              </a:rPr>
              <a:t>which</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transfers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ether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Mallory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call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of </a:t>
            </a:r>
            <a:r>
              <a:rPr lang="it-IT" kern="1200" baseline="0" dirty="0" err="1" smtClean="0">
                <a:solidFill>
                  <a:schemeClr val="tx1"/>
                </a:solidFill>
                <a:latin typeface="+mn-lt"/>
                <a:ea typeface="+mn-ea"/>
                <a:cs typeface="+mn-cs"/>
              </a:rPr>
              <a:t>Mallory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msg.sender.call.value</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amount</a:t>
            </a:r>
            <a:r>
              <a:rPr lang="it-IT" kern="1200" baseline="0" dirty="0" smtClean="0">
                <a:solidFill>
                  <a:schemeClr val="tx1"/>
                </a:solidFill>
                <a:latin typeface="+mn-lt"/>
                <a:ea typeface="+mn-ea"/>
                <a:cs typeface="+mn-cs"/>
              </a:rPr>
              <a:t>))</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invokes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and so on </a:t>
            </a:r>
            <a:br>
              <a:rPr lang="it-IT" kern="1200" baseline="0" dirty="0" smtClean="0">
                <a:solidFill>
                  <a:schemeClr val="tx1"/>
                </a:solidFill>
                <a:latin typeface="+mn-lt"/>
                <a:ea typeface="+mn-ea"/>
                <a:cs typeface="+mn-cs"/>
              </a:rPr>
            </a:br>
            <a:r>
              <a:rPr lang="it-IT" kern="1200" baseline="0" dirty="0" smtClean="0">
                <a:solidFill>
                  <a:schemeClr val="tx1"/>
                </a:solidFill>
                <a:latin typeface="+mn-lt"/>
                <a:ea typeface="+mn-ea"/>
                <a:cs typeface="+mn-cs"/>
              </a:rPr>
              <a:t>UNTIL ONE OF THE FOLLOWIN CONDITION IS SATISFIED</a:t>
            </a:r>
          </a:p>
          <a:p>
            <a:pPr marL="1143000" lvl="2" indent="-228600">
              <a:buAutoNum type="arabicPeriod"/>
            </a:pPr>
            <a:r>
              <a:rPr lang="it-IT" kern="1200" baseline="0" dirty="0" smtClean="0">
                <a:solidFill>
                  <a:schemeClr val="tx1"/>
                </a:solidFill>
                <a:latin typeface="+mn-lt"/>
                <a:ea typeface="+mn-ea"/>
                <a:cs typeface="+mn-cs"/>
              </a:rPr>
              <a:t>NOTE: LINE 10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never</a:t>
            </a:r>
            <a:r>
              <a:rPr lang="it-IT" kern="1200" baseline="0" dirty="0" smtClean="0">
                <a:solidFill>
                  <a:schemeClr val="tx1"/>
                </a:solidFill>
                <a:latin typeface="+mn-lt"/>
                <a:ea typeface="+mn-ea"/>
                <a:cs typeface="+mn-cs"/>
              </a:rPr>
              <a:t> be </a:t>
            </a:r>
            <a:r>
              <a:rPr lang="it-IT" kern="1200" baseline="0" dirty="0" err="1" smtClean="0">
                <a:solidFill>
                  <a:schemeClr val="tx1"/>
                </a:solidFill>
                <a:latin typeface="+mn-lt"/>
                <a:ea typeface="+mn-ea"/>
                <a:cs typeface="+mn-cs"/>
              </a:rPr>
              <a:t>updated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until</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The gas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exhausted</a:t>
            </a:r>
            <a:r>
              <a:rPr lang="it-IT" kern="1200" baseline="0" dirty="0" smtClean="0">
                <a:solidFill>
                  <a:schemeClr val="tx1"/>
                </a:solidFill>
                <a:latin typeface="+mn-lt"/>
                <a:ea typeface="+mn-ea"/>
                <a:cs typeface="+mn-cs"/>
              </a:rPr>
              <a:t> (gas =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fee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paid</a:t>
            </a:r>
            <a:r>
              <a:rPr lang="it-IT" kern="1200" baseline="0" dirty="0" smtClean="0">
                <a:solidFill>
                  <a:schemeClr val="tx1"/>
                </a:solidFill>
                <a:latin typeface="+mn-lt"/>
                <a:ea typeface="+mn-ea"/>
                <a:cs typeface="+mn-cs"/>
              </a:rPr>
              <a:t> to the </a:t>
            </a:r>
            <a:r>
              <a:rPr lang="it-IT" kern="1200" baseline="0" dirty="0" err="1" smtClean="0">
                <a:solidFill>
                  <a:schemeClr val="tx1"/>
                </a:solidFill>
                <a:latin typeface="+mn-lt"/>
                <a:ea typeface="+mn-ea"/>
                <a:cs typeface="+mn-cs"/>
              </a:rPr>
              <a:t>miners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proportinal</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their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power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computation</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Call </a:t>
            </a: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full</a:t>
            </a:r>
          </a:p>
          <a:p>
            <a:pPr marL="1600200" lvl="3" indent="-228600">
              <a:buAutoNum type="arabicPeriod"/>
            </a:pPr>
            <a:r>
              <a:rPr lang="it-IT" kern="1200" baseline="0" dirty="0" smtClean="0">
                <a:solidFill>
                  <a:schemeClr val="tx1"/>
                </a:solidFill>
                <a:latin typeface="+mn-lt"/>
                <a:ea typeface="+mn-ea"/>
                <a:cs typeface="+mn-cs"/>
              </a:rPr>
              <a:t>Balance of DAO </a:t>
            </a:r>
            <a:r>
              <a:rPr lang="it-IT" kern="1200" baseline="0" dirty="0" err="1" smtClean="0">
                <a:solidFill>
                  <a:schemeClr val="tx1"/>
                </a:solidFill>
                <a:latin typeface="+mn-lt"/>
                <a:ea typeface="+mn-ea"/>
                <a:cs typeface="+mn-cs"/>
              </a:rPr>
              <a:t>becomes</a:t>
            </a:r>
            <a:r>
              <a:rPr lang="it-IT" kern="1200" baseline="0" dirty="0" smtClean="0">
                <a:solidFill>
                  <a:schemeClr val="tx1"/>
                </a:solidFill>
                <a:latin typeface="+mn-lt"/>
                <a:ea typeface="+mn-ea"/>
                <a:cs typeface="+mn-cs"/>
              </a:rPr>
              <a:t> 0 </a:t>
            </a:r>
          </a:p>
          <a:p>
            <a:pPr marL="1600200" lvl="3" indent="-228600">
              <a:buAutoNum type="arabicPeriod"/>
            </a:pPr>
            <a:endParaRPr lang="it-IT" kern="1200" baseline="0" dirty="0" smtClean="0">
              <a:solidFill>
                <a:schemeClr val="tx1"/>
              </a:solidFill>
              <a:latin typeface="+mn-lt"/>
              <a:ea typeface="+mn-ea"/>
              <a:cs typeface="+mn-cs"/>
            </a:endParaRPr>
          </a:p>
          <a:p>
            <a:pPr marL="1600200" lvl="3" indent="-228600">
              <a:buAutoNum type="arabicPeriod"/>
            </a:pPr>
            <a:r>
              <a:rPr lang="it-IT" kern="1200" baseline="0" dirty="0" smtClean="0">
                <a:solidFill>
                  <a:schemeClr val="tx1"/>
                </a:solidFill>
                <a:latin typeface="+mn-lt"/>
                <a:ea typeface="+mn-ea"/>
                <a:cs typeface="+mn-cs"/>
              </a:rPr>
              <a:t>THIS IS REQUIRE BECAUSE THE LINE 10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have</a:t>
            </a:r>
            <a:r>
              <a:rPr lang="it-IT" kern="1200" baseline="0" dirty="0" smtClean="0">
                <a:solidFill>
                  <a:schemeClr val="tx1"/>
                </a:solidFill>
                <a:latin typeface="+mn-lt"/>
                <a:ea typeface="+mn-ea"/>
                <a:cs typeface="+mn-cs"/>
              </a:rPr>
              <a:t> to be </a:t>
            </a:r>
            <a:r>
              <a:rPr lang="it-IT" kern="1200" baseline="0" dirty="0" err="1" smtClean="0">
                <a:solidFill>
                  <a:schemeClr val="tx1"/>
                </a:solidFill>
                <a:latin typeface="+mn-lt"/>
                <a:ea typeface="+mn-ea"/>
                <a:cs typeface="+mn-cs"/>
              </a:rPr>
              <a:t>executed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order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keep</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money</a:t>
            </a:r>
            <a:r>
              <a:rPr lang="it-IT" kern="1200" baseline="0" dirty="0" smtClean="0">
                <a:solidFill>
                  <a:schemeClr val="tx1"/>
                </a:solidFill>
                <a:latin typeface="+mn-lt"/>
                <a:ea typeface="+mn-ea"/>
                <a:cs typeface="+mn-cs"/>
              </a:rPr>
              <a:t> on the </a:t>
            </a:r>
            <a:r>
              <a:rPr lang="it-IT" kern="1200" baseline="0" dirty="0" err="1" smtClean="0">
                <a:solidFill>
                  <a:schemeClr val="tx1"/>
                </a:solidFill>
                <a:latin typeface="+mn-lt"/>
                <a:ea typeface="+mn-ea"/>
                <a:cs typeface="+mn-cs"/>
              </a:rPr>
              <a:t>contract</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r>
              <a:rPr lang="sk-SK" sz="1200" b="0" u="sng" kern="1200" dirty="0" smtClean="0">
                <a:solidFill>
                  <a:schemeClr val="tx1"/>
                </a:solidFill>
                <a:latin typeface="+mn-lt"/>
                <a:ea typeface="+mn-ea"/>
                <a:cs typeface="+mn-cs"/>
              </a:rPr>
              <a:t>/</a:t>
            </a:r>
          </a:p>
          <a:p>
            <a:pPr marL="228600" indent="-228600">
              <a:buFont typeface="+mj-lt"/>
              <a:buAutoNum type="arabicPeriod"/>
            </a:pPr>
            <a:endParaRPr lang="sk-SK" sz="1200" b="0" u="sng" kern="1200" baseline="0" dirty="0" smtClean="0">
              <a:solidFill>
                <a:schemeClr val="tx1"/>
              </a:solidFill>
              <a:latin typeface="+mn-lt"/>
              <a:ea typeface="+mn-ea"/>
              <a:cs typeface="+mn-cs"/>
            </a:endParaRPr>
          </a:p>
          <a:p>
            <a:pPr marL="228600" indent="-228600">
              <a:buFont typeface="+mj-lt"/>
              <a:buAutoNum type="arabicPeriod"/>
            </a:pPr>
            <a:endParaRPr lang="sk-SK" sz="1200" b="0" u="sng" kern="1200" baseline="0" dirty="0" smtClean="0">
              <a:solidFill>
                <a:schemeClr val="tx1"/>
              </a:solidFill>
              <a:latin typeface="+mn-lt"/>
              <a:ea typeface="+mn-ea"/>
              <a:cs typeface="+mn-cs"/>
            </a:endParaRPr>
          </a:p>
          <a:p>
            <a:pPr marL="228600" indent="-228600">
              <a:buFont typeface="+mj-lt"/>
              <a:buAutoNum type="arabicPeriod"/>
            </a:pPr>
            <a:endParaRPr lang="sk-SK" sz="1200" b="0" u="sng" kern="1200" baseline="0" dirty="0" smtClean="0">
              <a:solidFill>
                <a:schemeClr val="tx1"/>
              </a:solidFill>
              <a:latin typeface="+mn-lt"/>
              <a:ea typeface="+mn-ea"/>
              <a:cs typeface="+mn-cs"/>
            </a:endParaRPr>
          </a:p>
          <a:p>
            <a:pPr marL="228600" indent="-228600">
              <a:buFont typeface="+mj-lt"/>
              <a:buAutoNum type="arabicPeriod"/>
            </a:pPr>
            <a:r>
              <a:rPr lang="sk-SK" sz="1200" kern="1200" dirty="0" err="1" smtClean="0">
                <a:solidFill>
                  <a:schemeClr val="tx1"/>
                </a:solidFill>
                <a:effectLst/>
                <a:latin typeface="+mn-lt"/>
                <a:ea typeface="+mn-ea"/>
                <a:cs typeface="+mn-cs"/>
              </a:rPr>
              <a:t>Vitalik</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Buterin</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co-founder</a:t>
            </a:r>
            <a:r>
              <a:rPr lang="sk-SK" sz="1200" kern="1200" dirty="0" smtClean="0">
                <a:solidFill>
                  <a:schemeClr val="tx1"/>
                </a:solidFill>
                <a:effectLst/>
                <a:latin typeface="+mn-lt"/>
                <a:ea typeface="+mn-ea"/>
                <a:cs typeface="+mn-cs"/>
              </a:rPr>
              <a:t> of </a:t>
            </a:r>
            <a:r>
              <a:rPr lang="sk-SK" sz="1200" kern="1200" dirty="0" err="1" smtClean="0">
                <a:solidFill>
                  <a:schemeClr val="tx1"/>
                </a:solidFill>
                <a:effectLst/>
                <a:latin typeface="+mn-lt"/>
                <a:ea typeface="+mn-ea"/>
                <a:cs typeface="+mn-cs"/>
              </a:rPr>
              <a:t>Ethereum</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explained</a:t>
            </a:r>
            <a:r>
              <a:rPr lang="sk-SK" sz="1200" kern="1200" dirty="0" smtClean="0">
                <a:solidFill>
                  <a:schemeClr val="tx1"/>
                </a:solidFill>
                <a:effectLst/>
                <a:latin typeface="+mn-lt"/>
                <a:ea typeface="+mn-ea"/>
                <a:cs typeface="+mn-cs"/>
              </a:rPr>
              <a:t> at a </a:t>
            </a:r>
            <a:r>
              <a:rPr lang="sk-SK" sz="1200" kern="1200" dirty="0" err="1" smtClean="0">
                <a:solidFill>
                  <a:schemeClr val="tx1"/>
                </a:solidFill>
                <a:effectLst/>
                <a:latin typeface="+mn-lt"/>
                <a:ea typeface="+mn-ea"/>
                <a:cs typeface="+mn-cs"/>
              </a:rPr>
              <a:t>conference</a:t>
            </a:r>
            <a:r>
              <a:rPr lang="sk-SK" sz="1200" kern="1200" dirty="0" smtClean="0">
                <a:solidFill>
                  <a:schemeClr val="tx1"/>
                </a:solidFill>
                <a:effectLst/>
                <a:latin typeface="+mn-lt"/>
                <a:ea typeface="+mn-ea"/>
                <a:cs typeface="+mn-cs"/>
              </a:rPr>
              <a:t> on 27 </a:t>
            </a:r>
            <a:r>
              <a:rPr lang="sk-SK" sz="1200" kern="1200" dirty="0" err="1" smtClean="0">
                <a:solidFill>
                  <a:schemeClr val="tx1"/>
                </a:solidFill>
                <a:effectLst/>
                <a:latin typeface="+mn-lt"/>
                <a:ea typeface="+mn-ea"/>
                <a:cs typeface="+mn-cs"/>
              </a:rPr>
              <a:t>July</a:t>
            </a:r>
            <a:r>
              <a:rPr lang="sk-SK" sz="1200" kern="1200" dirty="0" smtClean="0">
                <a:solidFill>
                  <a:schemeClr val="tx1"/>
                </a:solidFill>
                <a:effectLst/>
                <a:latin typeface="+mn-lt"/>
                <a:ea typeface="+mn-ea"/>
                <a:cs typeface="+mn-cs"/>
              </a:rPr>
              <a:t> 2016, </a:t>
            </a:r>
            <a:r>
              <a:rPr lang="sk-SK" sz="1200" kern="1200" dirty="0" err="1" smtClean="0">
                <a:solidFill>
                  <a:schemeClr val="tx1"/>
                </a:solidFill>
                <a:effectLst/>
                <a:latin typeface="+mn-lt"/>
                <a:ea typeface="+mn-ea"/>
                <a:cs typeface="+mn-cs"/>
              </a:rPr>
              <a:t>that</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also</a:t>
            </a:r>
            <a:r>
              <a:rPr lang="sk-SK" sz="1200" kern="1200" dirty="0" smtClean="0">
                <a:solidFill>
                  <a:schemeClr val="tx1"/>
                </a:solidFill>
                <a:effectLst/>
                <a:latin typeface="+mn-lt"/>
                <a:ea typeface="+mn-ea"/>
                <a:cs typeface="+mn-cs"/>
              </a:rPr>
              <a:t> a </a:t>
            </a:r>
            <a:r>
              <a:rPr lang="sk-SK" sz="1200" kern="1200" dirty="0" err="1" smtClean="0">
                <a:solidFill>
                  <a:schemeClr val="tx1"/>
                </a:solidFill>
                <a:effectLst/>
                <a:latin typeface="+mn-lt"/>
                <a:ea typeface="+mn-ea"/>
                <a:cs typeface="+mn-cs"/>
              </a:rPr>
              <a:t>secondary</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hard-fork</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would</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have</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been</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necessary</a:t>
            </a:r>
            <a:r>
              <a:rPr lang="sk-SK" sz="1200" kern="1200" dirty="0" smtClean="0">
                <a:solidFill>
                  <a:schemeClr val="tx1"/>
                </a:solidFill>
                <a:effectLst/>
                <a:latin typeface="+mn-lt"/>
                <a:ea typeface="+mn-ea"/>
                <a:cs typeface="+mn-cs"/>
              </a:rPr>
              <a:t> \cite{</a:t>
            </a:r>
            <a:r>
              <a:rPr lang="sk-SK" sz="1200" kern="1200" dirty="0" err="1" smtClean="0">
                <a:solidFill>
                  <a:schemeClr val="tx1"/>
                </a:solidFill>
                <a:effectLst/>
                <a:latin typeface="+mn-lt"/>
                <a:ea typeface="+mn-ea"/>
                <a:cs typeface="+mn-cs"/>
              </a:rPr>
              <a:t>vit</a:t>
            </a:r>
            <a:r>
              <a:rPr lang="sk-SK" sz="1200" kern="1200" dirty="0" smtClean="0">
                <a:solidFill>
                  <a:schemeClr val="tx1"/>
                </a:solidFill>
                <a:effectLst/>
                <a:latin typeface="+mn-lt"/>
                <a:ea typeface="+mn-ea"/>
                <a:cs typeface="+mn-cs"/>
              </a:rPr>
              <a:t>}. In </a:t>
            </a:r>
            <a:r>
              <a:rPr lang="sk-SK" sz="1200" kern="1200" dirty="0" err="1" smtClean="0">
                <a:solidFill>
                  <a:schemeClr val="tx1"/>
                </a:solidFill>
                <a:effectLst/>
                <a:latin typeface="+mn-lt"/>
                <a:ea typeface="+mn-ea"/>
                <a:cs typeface="+mn-cs"/>
              </a:rPr>
              <a:t>fact</a:t>
            </a:r>
            <a:r>
              <a:rPr lang="sk-SK" sz="1200" kern="1200" dirty="0" smtClean="0">
                <a:solidFill>
                  <a:schemeClr val="tx1"/>
                </a:solidFill>
                <a:effectLst/>
                <a:latin typeface="+mn-lt"/>
                <a:ea typeface="+mn-ea"/>
                <a:cs typeface="+mn-cs"/>
              </a:rPr>
              <a:t>, he </a:t>
            </a:r>
            <a:r>
              <a:rPr lang="sk-SK" sz="1200" kern="1200" dirty="0" err="1" smtClean="0">
                <a:solidFill>
                  <a:schemeClr val="tx1"/>
                </a:solidFill>
                <a:effectLst/>
                <a:latin typeface="+mn-lt"/>
                <a:ea typeface="+mn-ea"/>
                <a:cs typeface="+mn-cs"/>
              </a:rPr>
              <a:t>announced</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the</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following</a:t>
            </a:r>
            <a:r>
              <a:rPr lang="sk-SK" sz="1200" kern="1200" dirty="0" smtClean="0">
                <a:solidFill>
                  <a:schemeClr val="tx1"/>
                </a:solidFill>
                <a:effectLst/>
                <a:latin typeface="+mn-lt"/>
                <a:ea typeface="+mn-ea"/>
                <a:cs typeface="+mn-cs"/>
              </a:rPr>
              <a:t>: \\</a:t>
            </a:r>
            <a:r>
              <a:rPr lang="sk-SK" dirty="0" smtClean="0"/>
              <a:t> </a:t>
            </a:r>
            <a:r>
              <a:rPr lang="sk-SK" sz="1200" kern="1200" dirty="0" smtClean="0">
                <a:solidFill>
                  <a:schemeClr val="tx1"/>
                </a:solidFill>
                <a:effectLst/>
                <a:latin typeface="+mn-lt"/>
                <a:ea typeface="+mn-ea"/>
                <a:cs typeface="+mn-cs"/>
              </a:rPr>
              <a:t>\</a:t>
            </a:r>
            <a:r>
              <a:rPr lang="sk-SK" sz="1200" kern="1200" dirty="0" err="1" smtClean="0">
                <a:solidFill>
                  <a:schemeClr val="tx1"/>
                </a:solidFill>
                <a:effectLst/>
                <a:latin typeface="+mn-lt"/>
                <a:ea typeface="+mn-ea"/>
                <a:cs typeface="+mn-cs"/>
              </a:rPr>
              <a:t>textit</a:t>
            </a:r>
            <a:r>
              <a:rPr lang="sk-SK" sz="1200" kern="1200" dirty="0" smtClean="0">
                <a:solidFill>
                  <a:schemeClr val="tx1"/>
                </a:solidFill>
                <a:effectLst/>
                <a:latin typeface="+mn-lt"/>
                <a:ea typeface="+mn-ea"/>
                <a:cs typeface="+mn-cs"/>
              </a:rPr>
              <a:t>{"</a:t>
            </a:r>
            <a:r>
              <a:rPr lang="sk-SK" sz="1200" kern="1200" dirty="0" err="1" smtClean="0">
                <a:solidFill>
                  <a:schemeClr val="tx1"/>
                </a:solidFill>
                <a:effectLst/>
                <a:latin typeface="+mn-lt"/>
                <a:ea typeface="+mn-ea"/>
                <a:cs typeface="+mn-cs"/>
              </a:rPr>
              <a:t>We</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also</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encourage</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the</a:t>
            </a:r>
            <a:r>
              <a:rPr lang="sk-SK" sz="1200" kern="1200" dirty="0" smtClean="0">
                <a:solidFill>
                  <a:schemeClr val="tx1"/>
                </a:solidFill>
                <a:effectLst/>
                <a:latin typeface="+mn-lt"/>
                <a:ea typeface="+mn-ea"/>
                <a:cs typeface="+mn-cs"/>
              </a:rPr>
              <a:t> ETC </a:t>
            </a:r>
            <a:r>
              <a:rPr lang="sk-SK" sz="1200" kern="1200" dirty="0" err="1" smtClean="0">
                <a:solidFill>
                  <a:schemeClr val="tx1"/>
                </a:solidFill>
                <a:effectLst/>
                <a:latin typeface="+mn-lt"/>
                <a:ea typeface="+mn-ea"/>
                <a:cs typeface="+mn-cs"/>
              </a:rPr>
              <a:t>community</a:t>
            </a:r>
            <a:r>
              <a:rPr lang="sk-SK" sz="1200" kern="1200" dirty="0" smtClean="0">
                <a:solidFill>
                  <a:schemeClr val="tx1"/>
                </a:solidFill>
                <a:effectLst/>
                <a:latin typeface="+mn-lt"/>
                <a:ea typeface="+mn-ea"/>
                <a:cs typeface="+mn-cs"/>
              </a:rPr>
              <a:t> to </a:t>
            </a:r>
            <a:r>
              <a:rPr lang="sk-SK" sz="1200" kern="1200" dirty="0" err="1" smtClean="0">
                <a:solidFill>
                  <a:schemeClr val="tx1"/>
                </a:solidFill>
                <a:effectLst/>
                <a:latin typeface="+mn-lt"/>
                <a:ea typeface="+mn-ea"/>
                <a:cs typeface="+mn-cs"/>
              </a:rPr>
              <a:t>consider</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adopting</a:t>
            </a:r>
            <a:r>
              <a:rPr lang="sk-SK" sz="1200" kern="1200" dirty="0" smtClean="0">
                <a:solidFill>
                  <a:schemeClr val="tx1"/>
                </a:solidFill>
                <a:effectLst/>
                <a:latin typeface="+mn-lt"/>
                <a:ea typeface="+mn-ea"/>
                <a:cs typeface="+mn-cs"/>
              </a:rPr>
              <a:t> a </a:t>
            </a:r>
            <a:r>
              <a:rPr lang="sk-SK" sz="1200" kern="1200" dirty="0" err="1" smtClean="0">
                <a:solidFill>
                  <a:schemeClr val="tx1"/>
                </a:solidFill>
                <a:effectLst/>
                <a:latin typeface="+mn-lt"/>
                <a:ea typeface="+mn-ea"/>
                <a:cs typeface="+mn-cs"/>
              </a:rPr>
              <a:t>secondary</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hard</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fork</a:t>
            </a:r>
            <a:r>
              <a:rPr lang="sk-SK" sz="1200" kern="1200" dirty="0" smtClean="0">
                <a:solidFill>
                  <a:schemeClr val="tx1"/>
                </a:solidFill>
                <a:effectLst/>
                <a:latin typeface="+mn-lt"/>
                <a:ea typeface="+mn-ea"/>
                <a:cs typeface="+mn-cs"/>
              </a:rPr>
              <a:t> to change </a:t>
            </a:r>
            <a:r>
              <a:rPr lang="sk-SK" sz="1200" kern="1200" dirty="0" err="1" smtClean="0">
                <a:solidFill>
                  <a:schemeClr val="tx1"/>
                </a:solidFill>
                <a:effectLst/>
                <a:latin typeface="+mn-lt"/>
                <a:ea typeface="+mn-ea"/>
                <a:cs typeface="+mn-cs"/>
              </a:rPr>
              <a:t>transaction</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formats</a:t>
            </a:r>
            <a:r>
              <a:rPr lang="sk-SK" sz="1200" kern="1200" dirty="0" smtClean="0">
                <a:solidFill>
                  <a:schemeClr val="tx1"/>
                </a:solidFill>
                <a:effectLst/>
                <a:latin typeface="+mn-lt"/>
                <a:ea typeface="+mn-ea"/>
                <a:cs typeface="+mn-cs"/>
              </a:rPr>
              <a:t> to </a:t>
            </a:r>
            <a:r>
              <a:rPr lang="sk-SK" sz="1200" kern="1200" dirty="0" err="1" smtClean="0">
                <a:solidFill>
                  <a:schemeClr val="tx1"/>
                </a:solidFill>
                <a:effectLst/>
                <a:latin typeface="+mn-lt"/>
                <a:ea typeface="+mn-ea"/>
                <a:cs typeface="+mn-cs"/>
              </a:rPr>
              <a:t>make</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further</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replay</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attacks</a:t>
            </a:r>
            <a:r>
              <a:rPr lang="sk-SK" sz="1200" kern="1200" dirty="0" smtClean="0">
                <a:solidFill>
                  <a:schemeClr val="tx1"/>
                </a:solidFill>
                <a:effectLst/>
                <a:latin typeface="+mn-lt"/>
                <a:ea typeface="+mn-ea"/>
                <a:cs typeface="+mn-cs"/>
              </a:rPr>
              <a:t> </a:t>
            </a:r>
            <a:r>
              <a:rPr lang="sk-SK" sz="1200" kern="1200" dirty="0" err="1" smtClean="0">
                <a:solidFill>
                  <a:schemeClr val="tx1"/>
                </a:solidFill>
                <a:effectLst/>
                <a:latin typeface="+mn-lt"/>
                <a:ea typeface="+mn-ea"/>
                <a:cs typeface="+mn-cs"/>
              </a:rPr>
              <a:t>impossible</a:t>
            </a:r>
            <a:r>
              <a:rPr lang="sk-SK" sz="1200" kern="1200" smtClean="0">
                <a:solidFill>
                  <a:schemeClr val="tx1"/>
                </a:solidFill>
                <a:effectLst/>
                <a:latin typeface="+mn-lt"/>
                <a:ea typeface="+mn-ea"/>
                <a:cs typeface="+mn-cs"/>
              </a:rPr>
              <a:t>."}</a:t>
            </a:r>
            <a:r>
              <a:rPr lang="sk-SK" smtClean="0"/>
              <a:t> </a:t>
            </a:r>
            <a:br>
              <a:rPr lang="sk-SK"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sends some Ether to the contract</a:t>
            </a:r>
          </a:p>
          <a:p>
            <a:pPr marL="228600" indent="-228600">
              <a:buAutoNum type="arabicPeriod"/>
            </a:pPr>
            <a:r>
              <a:rPr lang="en-GB" baseline="0" dirty="0" smtClean="0"/>
              <a:t>(CLICK)The function </a:t>
            </a:r>
            <a:r>
              <a:rPr lang="en-GB" baseline="0" dirty="0" err="1" smtClean="0"/>
              <a:t>fallback</a:t>
            </a:r>
            <a:r>
              <a:rPr lang="en-GB" baseline="0" dirty="0" smtClean="0"/>
              <a:t> is invoked </a:t>
            </a:r>
          </a:p>
          <a:p>
            <a:pPr marL="685800" lvl="1" indent="-228600">
              <a:buAutoNum type="arabicPeriod"/>
            </a:pPr>
            <a:r>
              <a:rPr lang="en-GB" baseline="0" dirty="0" smtClean="0"/>
              <a:t>(</a:t>
            </a:r>
            <a:r>
              <a:rPr lang="en-GB" baseline="0" dirty="0" err="1" smtClean="0"/>
              <a:t>CLICKThe</a:t>
            </a:r>
            <a:r>
              <a:rPr lang="en-GB" baseline="0" dirty="0" smtClean="0"/>
              <a:t>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(CLICK)If the amount is enough, the Compensation is computed and sent to the old king and the new player is accepted as the new king </a:t>
            </a:r>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(CLICK) The Owner of this contract can withdraw the ether accumulated (via </a:t>
            </a:r>
            <a:r>
              <a:rPr lang="en-GB" baseline="0" dirty="0" err="1" smtClean="0"/>
              <a:t>sweepCommission</a:t>
            </a:r>
            <a:r>
              <a:rPr lang="en-GB" baseline="0" dirty="0" smtClean="0"/>
              <a:t>) </a:t>
            </a:r>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lost of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(CLICK(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the state </a:t>
            </a:r>
            <a:r>
              <a:rPr lang="it-IT" sz="1200" u="sng" kern="1200" baseline="0" dirty="0" err="1" smtClean="0">
                <a:solidFill>
                  <a:schemeClr val="tx1"/>
                </a:solidFill>
                <a:latin typeface="+mn-lt"/>
                <a:ea typeface="+mn-ea"/>
                <a:cs typeface="+mn-cs"/>
              </a:rPr>
              <a:t>between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two</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function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calls</a:t>
            </a:r>
            <a:r>
              <a:rPr lang="it-IT" sz="1200" u="sng" kern="1200" baseline="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play 1 ether (line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winner (line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So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please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by </a:t>
            </a:r>
            <a:r>
              <a:rPr lang="it-IT" sz="1200" kern="1200" baseline="0" dirty="0" err="1" smtClean="0">
                <a:solidFill>
                  <a:schemeClr val="tx1"/>
                </a:solidFill>
                <a:effectLst/>
                <a:latin typeface="+mn-lt"/>
                <a:ea typeface="+mn-ea"/>
                <a:cs typeface="+mn-cs"/>
              </a:rPr>
              <a:t>your</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own</a:t>
            </a:r>
            <a:r>
              <a:rPr lang="it-IT" sz="1200" kern="1200" baseline="0" dirty="0" smtClean="0">
                <a:solidFill>
                  <a:schemeClr val="tx1"/>
                </a:solidFill>
                <a:effectLst/>
                <a:latin typeface="+mn-lt"/>
                <a:ea typeface="+mn-ea"/>
                <a:cs typeface="+mn-cs"/>
              </a:rPr>
              <a:t>. Do </a:t>
            </a:r>
            <a:r>
              <a:rPr lang="it-IT" sz="1200" kern="1200" baseline="0" dirty="0" err="1" smtClean="0">
                <a:solidFill>
                  <a:schemeClr val="tx1"/>
                </a:solidFill>
                <a:effectLst/>
                <a:latin typeface="+mn-lt"/>
                <a:ea typeface="+mn-ea"/>
                <a:cs typeface="+mn-cs"/>
              </a:rPr>
              <a:t>see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anything</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wrong</a:t>
            </a:r>
            <a:r>
              <a:rPr lang="it-IT" sz="1200" kern="1200" baseline="0" dirty="0" smtClean="0">
                <a:solidFill>
                  <a:schemeClr val="tx1"/>
                </a:solidFill>
                <a:effectLst/>
                <a:latin typeface="+mn-lt"/>
                <a:ea typeface="+mn-ea"/>
                <a:cs typeface="+mn-cs"/>
              </a:rPr>
              <a:t> with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by the owner of the contract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which means that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the  “stack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 miner, he 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smtClean="0"/>
          </a:p>
          <a:p>
            <a:pPr marL="171450" indent="-171450">
              <a:buFontTx/>
              <a:buChar char="-"/>
            </a:pPr>
            <a:r>
              <a:rPr lang="en-GB" baseline="0" smtClean="0"/>
              <a:t>ILE</a:t>
            </a:r>
          </a:p>
          <a:p>
            <a:pPr marL="171450" indent="-171450">
              <a:buFontTx/>
              <a:buChar char="-"/>
            </a:pPr>
            <a:endParaRPr lang="en-GB" baseline="0" smtClean="0"/>
          </a:p>
          <a:p>
            <a:pPr marL="171450" indent="-171450">
              <a:buFontTx/>
              <a:buChar char="-"/>
            </a:pPr>
            <a:r>
              <a:rPr lang="en-GB" baseline="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smtClean="0"/>
              <a:t>Thanks to the decentralized database, there is no longer the need of a thirty part trust organisation</a:t>
            </a:r>
          </a:p>
          <a:p>
            <a:pPr marL="171450" indent="-171450">
              <a:buFontTx/>
              <a:buChar char="-"/>
            </a:pPr>
            <a:endParaRPr lang="en-GB" baseline="0" smtClean="0"/>
          </a:p>
          <a:p>
            <a:pPr marL="171450" indent="-171450">
              <a:buFontTx/>
              <a:buChar char="-"/>
            </a:pPr>
            <a:r>
              <a:rPr lang="en-GB" baseline="0" smtClean="0"/>
              <a:t>PUBLIC LEDGER</a:t>
            </a:r>
          </a:p>
          <a:p>
            <a:pPr marL="171450" indent="-171450">
              <a:buFontTx/>
              <a:buChar char="-"/>
            </a:pPr>
            <a:r>
              <a:rPr lang="en-GB" baseline="0" smtClean="0"/>
              <a:t>Every transaction will be recorded on a public and distributed ledger </a:t>
            </a:r>
          </a:p>
          <a:p>
            <a:pPr marL="171450" indent="-171450">
              <a:buFontTx/>
              <a:buChar char="-"/>
            </a:pPr>
            <a:r>
              <a:rPr lang="en-GB" baseline="0" smtClean="0"/>
              <a:t>YOU CAN SEE THIS DATABSE AS A PL accessible to everybody</a:t>
            </a:r>
          </a:p>
          <a:p>
            <a:pPr marL="171450" indent="-171450">
              <a:buFontTx/>
              <a:buChar char="-"/>
            </a:pPr>
            <a:endParaRPr lang="en-GB" baseline="0" smtClean="0"/>
          </a:p>
          <a:p>
            <a:pPr marL="171450" indent="-171450">
              <a:buFontTx/>
              <a:buChar char="-"/>
            </a:pPr>
            <a:endParaRPr lang="en-GB" baseline="0" smtClean="0"/>
          </a:p>
          <a:p>
            <a:pPr marL="171450" indent="-171450">
              <a:buFontTx/>
              <a:buChar char="-"/>
            </a:pPr>
            <a:r>
              <a:rPr lang="en-GB" baseline="0" smtClean="0"/>
              <a:t>SOURCE OF TRUST</a:t>
            </a:r>
          </a:p>
          <a:p>
            <a:pPr marL="171450" indent="-171450">
              <a:buFontTx/>
              <a:buChar char="-"/>
            </a:pPr>
            <a:r>
              <a:rPr lang="en-GB" baseline="0" smtClean="0"/>
              <a:t>Blockchain will become a global decentralised source of trust </a:t>
            </a:r>
          </a:p>
          <a:p>
            <a:pPr marL="171450" indent="-171450">
              <a:buFontTx/>
              <a:buChar char="-"/>
            </a:pPr>
            <a:r>
              <a:rPr lang="en-GB" baseline="0" smtClean="0"/>
              <a:t>Because nowadays, </a:t>
            </a:r>
            <a:r>
              <a:rPr lang="en-GB" sz="1200" kern="1200" smtClean="0">
                <a:solidFill>
                  <a:schemeClr val="tx1"/>
                </a:solidFill>
                <a:latin typeface="+mn-lt"/>
                <a:ea typeface="+mn-ea"/>
                <a:cs typeface="+mn-cs"/>
              </a:rPr>
              <a:t>, most people use a trusted middleman such as a bank to make a transaction</a:t>
            </a:r>
            <a:r>
              <a:rPr lang="en-GB" sz="1200" kern="1200" baseline="0" smtClean="0">
                <a:solidFill>
                  <a:schemeClr val="tx1"/>
                </a:solidFill>
                <a:latin typeface="+mn-lt"/>
                <a:ea typeface="+mn-ea"/>
                <a:cs typeface="+mn-cs"/>
              </a:rPr>
              <a:t> which makes it easier to attack, whereas the blockchain allows consumers and supplier to connect directly</a:t>
            </a:r>
          </a:p>
          <a:p>
            <a:pPr marL="171450" indent="-171450">
              <a:buFontTx/>
              <a:buChar char="-"/>
            </a:pPr>
            <a:endParaRPr lang="en-GB" sz="1200" kern="1200" baseline="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it-IT" sz="1200" kern="1200" dirty="0" err="1" smtClean="0">
                <a:solidFill>
                  <a:schemeClr val="tx1"/>
                </a:solidFill>
                <a:latin typeface="+mn-lt"/>
                <a:ea typeface="+mn-ea"/>
                <a:cs typeface="+mn-cs"/>
              </a:rPr>
              <a:t>There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no </a:t>
            </a:r>
            <a:r>
              <a:rPr lang="it-IT" sz="1200" kern="1200" dirty="0" err="1" smtClean="0">
                <a:solidFill>
                  <a:schemeClr val="tx1"/>
                </a:solidFill>
                <a:latin typeface="+mn-lt"/>
                <a:ea typeface="+mn-ea"/>
                <a:cs typeface="+mn-cs"/>
              </a:rPr>
              <a:t>contractual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obligation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miner</a:t>
            </a:r>
            <a:r>
              <a:rPr lang="it-IT" sz="1200" kern="1200" baseline="0" dirty="0" smtClean="0">
                <a:solidFill>
                  <a:schemeClr val="tx1"/>
                </a:solidFill>
                <a:latin typeface="+mn-lt"/>
                <a:ea typeface="+mn-ea"/>
                <a:cs typeface="+mn-cs"/>
              </a:rPr>
              <a:t> must include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in a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could</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attach</a:t>
            </a:r>
            <a:r>
              <a:rPr lang="it-IT" sz="1200" kern="1200" baseline="0" dirty="0" smtClean="0">
                <a:solidFill>
                  <a:schemeClr val="tx1"/>
                </a:solidFill>
                <a:latin typeface="+mn-lt"/>
                <a:ea typeface="+mn-ea"/>
                <a:cs typeface="+mn-cs"/>
              </a:rPr>
              <a:t> a high </a:t>
            </a:r>
            <a:r>
              <a:rPr lang="it-IT" sz="1200" kern="1200" baseline="0" dirty="0" err="1" smtClean="0">
                <a:solidFill>
                  <a:schemeClr val="tx1"/>
                </a:solidFill>
                <a:latin typeface="+mn-lt"/>
                <a:ea typeface="+mn-ea"/>
                <a:cs typeface="+mn-cs"/>
              </a:rPr>
              <a:t>fee</a:t>
            </a:r>
            <a:r>
              <a:rPr lang="it-IT" sz="1200" kern="1200" baseline="0" dirty="0" smtClean="0">
                <a:solidFill>
                  <a:schemeClr val="tx1"/>
                </a:solidFill>
                <a:latin typeface="+mn-lt"/>
                <a:ea typeface="+mn-ea"/>
                <a:cs typeface="+mn-cs"/>
              </a:rPr>
              <a:t> with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might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still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ignored</a:t>
            </a:r>
            <a:r>
              <a:rPr lang="it-IT" sz="1200" kern="1200" baseline="0" dirty="0" smtClean="0">
                <a:solidFill>
                  <a:schemeClr val="tx1"/>
                </a:solidFill>
                <a:latin typeface="+mn-lt"/>
                <a:ea typeface="+mn-ea"/>
                <a:cs typeface="+mn-cs"/>
              </a:rPr>
              <a:t> by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reasons</a:t>
            </a:r>
            <a:r>
              <a:rPr lang="it-IT" sz="1200" kern="1200" baseline="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r>
              <a:rPr lang="it-IT" sz="1200" kern="1200" dirty="0" err="1" smtClean="0">
                <a:solidFill>
                  <a:schemeClr val="tx1"/>
                </a:solidFill>
                <a:latin typeface="+mn-lt"/>
                <a:ea typeface="+mn-ea"/>
                <a:cs typeface="+mn-cs"/>
              </a:rPr>
              <a:t>Consider</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simple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with a balance of 50. </a:t>
            </a:r>
            <a:r>
              <a:rPr lang="it-IT" sz="1200" kern="1200" dirty="0" err="1" smtClean="0">
                <a:solidFill>
                  <a:schemeClr val="tx1"/>
                </a:solidFill>
                <a:latin typeface="+mn-lt"/>
                <a:ea typeface="+mn-ea"/>
                <a:cs typeface="+mn-cs"/>
              </a:rPr>
              <a:t>If</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two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incoming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tell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to divide by 10 and </a:t>
            </a:r>
            <a:r>
              <a:rPr lang="it-IT" sz="1200" kern="1200" dirty="0" err="1" smtClean="0">
                <a:solidFill>
                  <a:schemeClr val="tx1"/>
                </a:solidFill>
                <a:latin typeface="+mn-lt"/>
                <a:ea typeface="+mn-ea"/>
                <a:cs typeface="+mn-cs"/>
              </a:rPr>
              <a:t>subtract</a:t>
            </a:r>
            <a:r>
              <a:rPr lang="it-IT" sz="1200" kern="1200" dirty="0" smtClean="0">
                <a:solidFill>
                  <a:schemeClr val="tx1"/>
                </a:solidFill>
                <a:latin typeface="+mn-lt"/>
                <a:ea typeface="+mn-ea"/>
                <a:cs typeface="+mn-cs"/>
              </a:rPr>
              <a:t> 3, the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2. </a:t>
            </a:r>
            <a:r>
              <a:rPr lang="it-IT" sz="1200" kern="1200" dirty="0" err="1" smtClean="0">
                <a:solidFill>
                  <a:schemeClr val="tx1"/>
                </a:solidFill>
                <a:latin typeface="+mn-lt"/>
                <a:ea typeface="+mn-ea"/>
                <a:cs typeface="+mn-cs"/>
              </a:rPr>
              <a:t>However</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order</a:t>
            </a:r>
            <a:r>
              <a:rPr lang="it-IT" sz="1200" kern="1200" dirty="0" smtClean="0">
                <a:solidFill>
                  <a:schemeClr val="tx1"/>
                </a:solidFill>
                <a:latin typeface="+mn-lt"/>
                <a:ea typeface="+mn-ea"/>
                <a:cs typeface="+mn-cs"/>
              </a:rPr>
              <a:t> must be </a:t>
            </a:r>
            <a:r>
              <a:rPr lang="it-IT" sz="1200" kern="1200" dirty="0" err="1" smtClean="0">
                <a:solidFill>
                  <a:schemeClr val="tx1"/>
                </a:solidFill>
                <a:latin typeface="+mn-lt"/>
                <a:ea typeface="+mn-ea"/>
                <a:cs typeface="+mn-cs"/>
              </a:rPr>
              <a:t>guaranteed</a:t>
            </a:r>
            <a:r>
              <a:rPr lang="it-IT" sz="1200" kern="1200" dirty="0" smtClean="0">
                <a:solidFill>
                  <a:schemeClr val="tx1"/>
                </a:solidFill>
                <a:latin typeface="+mn-lt"/>
                <a:ea typeface="+mn-ea"/>
                <a:cs typeface="+mn-cs"/>
              </a:rPr>
              <a:t> for </a:t>
            </a:r>
            <a:r>
              <a:rPr lang="it-IT" sz="1200" kern="1200" dirty="0" err="1" smtClean="0">
                <a:solidFill>
                  <a:schemeClr val="tx1"/>
                </a:solidFill>
                <a:latin typeface="+mn-lt"/>
                <a:ea typeface="+mn-ea"/>
                <a:cs typeface="+mn-cs"/>
              </a:rPr>
              <a:t>obtaining</a:t>
            </a:r>
            <a:r>
              <a:rPr lang="it-IT" sz="1200" kern="1200" baseline="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correct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imagine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only</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executed</a:t>
            </a:r>
            <a:r>
              <a:rPr lang="it-IT" sz="1200" kern="1200" baseline="0" dirty="0" smtClean="0">
                <a:solidFill>
                  <a:schemeClr val="tx1"/>
                </a:solidFill>
                <a:latin typeface="+mn-lt"/>
                <a:ea typeface="+mn-ea"/>
                <a:cs typeface="+mn-cs"/>
              </a:rPr>
              <a:t> in </a:t>
            </a:r>
            <a:r>
              <a:rPr lang="it-IT" sz="1200" kern="1200" baseline="0" dirty="0" err="1" smtClean="0">
                <a:solidFill>
                  <a:schemeClr val="tx1"/>
                </a:solidFill>
                <a:latin typeface="+mn-lt"/>
                <a:ea typeface="+mn-ea"/>
                <a:cs typeface="+mn-cs"/>
              </a:rPr>
              <a:t>sequential</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order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node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unable</a:t>
            </a:r>
            <a:r>
              <a:rPr lang="it-IT" sz="1200" kern="1200" baseline="0" dirty="0" smtClean="0">
                <a:solidFill>
                  <a:schemeClr val="tx1"/>
                </a:solidFill>
                <a:latin typeface="+mn-lt"/>
                <a:ea typeface="+mn-ea"/>
                <a:cs typeface="+mn-cs"/>
              </a:rPr>
              <a:t> to complete </a:t>
            </a:r>
            <a:r>
              <a:rPr lang="it-IT" sz="1200" kern="1200" baseline="0" dirty="0" err="1" smtClean="0">
                <a:solidFill>
                  <a:schemeClr val="tx1"/>
                </a:solidFill>
                <a:latin typeface="+mn-lt"/>
                <a:ea typeface="+mn-ea"/>
                <a:cs typeface="+mn-cs"/>
              </a:rPr>
              <a:t>its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before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next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arrives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fails</a:t>
            </a:r>
            <a:r>
              <a:rPr lang="it-IT" sz="1200" kern="1200" baseline="0" dirty="0" smtClean="0">
                <a:solidFill>
                  <a:schemeClr val="tx1"/>
                </a:solidFill>
                <a:latin typeface="+mn-lt"/>
                <a:ea typeface="+mn-ea"/>
                <a:cs typeface="+mn-cs"/>
              </a:rPr>
              <a:t>. </a:t>
            </a:r>
          </a:p>
          <a:p>
            <a:pPr marL="0" indent="0">
              <a:buNone/>
            </a:pP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Trade</a:t>
            </a:r>
            <a:r>
              <a:rPr lang="it-IT" sz="1200" kern="1200" baseline="0" dirty="0" smtClean="0">
                <a:solidFill>
                  <a:schemeClr val="tx1"/>
                </a:solidFill>
                <a:latin typeface="+mn-lt"/>
                <a:ea typeface="+mn-ea"/>
                <a:cs typeface="+mn-cs"/>
              </a:rPr>
              <a:t>-Off: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makes</a:t>
            </a:r>
            <a:r>
              <a:rPr lang="it-IT" sz="1200" kern="1200" baseline="0" dirty="0" smtClean="0">
                <a:solidFill>
                  <a:schemeClr val="tx1"/>
                </a:solidFill>
                <a:latin typeface="+mn-lt"/>
                <a:ea typeface="+mn-ea"/>
                <a:cs typeface="+mn-cs"/>
              </a:rPr>
              <a:t> slow </a:t>
            </a:r>
            <a:r>
              <a:rPr lang="it-IT" sz="1200" kern="1200" baseline="0" dirty="0" err="1" smtClean="0">
                <a:solidFill>
                  <a:schemeClr val="tx1"/>
                </a:solidFill>
                <a:latin typeface="+mn-lt"/>
                <a:ea typeface="+mn-ea"/>
                <a:cs typeface="+mn-cs"/>
              </a:rPr>
              <a:t>blockchains</a:t>
            </a:r>
            <a:r>
              <a:rPr lang="it-IT" sz="1200" kern="1200" baseline="0" dirty="0" smtClean="0">
                <a:solidFill>
                  <a:schemeClr val="tx1"/>
                </a:solidFill>
                <a:latin typeface="+mn-lt"/>
                <a:ea typeface="+mn-ea"/>
                <a:cs typeface="+mn-cs"/>
              </a:rPr>
              <a:t>.</a:t>
            </a:r>
          </a:p>
          <a:p>
            <a:pPr marL="0" indent="0">
              <a:buNone/>
            </a:pPr>
            <a:r>
              <a:rPr lang="it-IT" sz="1200" kern="1200" baseline="0" dirty="0" smtClean="0">
                <a:solidFill>
                  <a:schemeClr val="tx1"/>
                </a:solidFill>
                <a:latin typeface="+mn-lt"/>
                <a:ea typeface="+mn-ea"/>
                <a:cs typeface="+mn-cs"/>
              </a:rPr>
              <a:t> The more </a:t>
            </a:r>
            <a:r>
              <a:rPr lang="it-IT" sz="1200" kern="1200" baseline="0" dirty="0" err="1" smtClean="0">
                <a:solidFill>
                  <a:schemeClr val="tx1"/>
                </a:solidFill>
                <a:latin typeface="+mn-lt"/>
                <a:ea typeface="+mn-ea"/>
                <a:cs typeface="+mn-cs"/>
              </a:rPr>
              <a:t>computations</a:t>
            </a:r>
            <a:r>
              <a:rPr lang="it-IT" sz="1200" kern="1200" baseline="0" dirty="0" smtClean="0">
                <a:solidFill>
                  <a:schemeClr val="tx1"/>
                </a:solidFill>
                <a:latin typeface="+mn-lt"/>
                <a:ea typeface="+mn-ea"/>
                <a:cs typeface="+mn-cs"/>
              </a:rPr>
              <a:t> a Smart </a:t>
            </a:r>
            <a:r>
              <a:rPr lang="it-IT" sz="1200" kern="1200" baseline="0" dirty="0" err="1" smtClean="0">
                <a:solidFill>
                  <a:schemeClr val="tx1"/>
                </a:solidFill>
                <a:latin typeface="+mn-lt"/>
                <a:ea typeface="+mn-ea"/>
                <a:cs typeface="+mn-cs"/>
              </a:rPr>
              <a:t>Contract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needs</a:t>
            </a:r>
            <a:r>
              <a:rPr lang="it-IT" sz="1200" kern="1200" baseline="0" dirty="0" smtClean="0">
                <a:solidFill>
                  <a:schemeClr val="tx1"/>
                </a:solidFill>
                <a:latin typeface="+mn-lt"/>
                <a:ea typeface="+mn-ea"/>
                <a:cs typeface="+mn-cs"/>
              </a:rPr>
              <a:t>, the more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delayed</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3. The </a:t>
            </a:r>
            <a:r>
              <a:rPr lang="it-IT" sz="1200" kern="1200" baseline="0" dirty="0" err="1" smtClean="0">
                <a:solidFill>
                  <a:schemeClr val="tx1"/>
                </a:solidFill>
                <a:latin typeface="+mn-lt"/>
                <a:ea typeface="+mn-ea"/>
                <a:cs typeface="+mn-cs"/>
              </a:rPr>
              <a:t>entities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provide</a:t>
            </a:r>
            <a:r>
              <a:rPr lang="it-IT" sz="1200" kern="1200" baseline="0" dirty="0" smtClean="0">
                <a:solidFill>
                  <a:schemeClr val="tx1"/>
                </a:solidFill>
                <a:latin typeface="+mn-lt"/>
                <a:ea typeface="+mn-ea"/>
                <a:cs typeface="+mn-cs"/>
              </a:rPr>
              <a:t> the data for the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are so </a:t>
            </a:r>
            <a:r>
              <a:rPr lang="it-IT" sz="1200" kern="1200" baseline="0" dirty="0" err="1" smtClean="0">
                <a:solidFill>
                  <a:schemeClr val="tx1"/>
                </a:solidFill>
                <a:latin typeface="+mn-lt"/>
                <a:ea typeface="+mn-ea"/>
                <a:cs typeface="+mn-cs"/>
              </a:rPr>
              <a:t>called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data for an </a:t>
            </a:r>
            <a:r>
              <a:rPr lang="it-IT" sz="1200" kern="1200" baseline="0" dirty="0" err="1" smtClean="0">
                <a:solidFill>
                  <a:schemeClr val="tx1"/>
                </a:solidFill>
                <a:latin typeface="+mn-lt"/>
                <a:ea typeface="+mn-ea"/>
                <a:cs typeface="+mn-cs"/>
              </a:rPr>
              <a:t>election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result</a:t>
            </a:r>
            <a:r>
              <a:rPr lang="it-IT" sz="1200" kern="1200" baseline="0" dirty="0" smtClean="0">
                <a:solidFill>
                  <a:schemeClr val="tx1"/>
                </a:solidFill>
                <a:latin typeface="+mn-lt"/>
                <a:ea typeface="+mn-ea"/>
                <a:cs typeface="+mn-cs"/>
              </a:rPr>
              <a:t>). BUT How far can </a:t>
            </a:r>
            <a:r>
              <a:rPr lang="it-IT" sz="1200" kern="1200" baseline="0" dirty="0" err="1" smtClean="0">
                <a:solidFill>
                  <a:schemeClr val="tx1"/>
                </a:solidFill>
                <a:latin typeface="+mn-lt"/>
                <a:ea typeface="+mn-ea"/>
                <a:cs typeface="+mn-cs"/>
              </a:rPr>
              <a:t>we</a:t>
            </a:r>
            <a:r>
              <a:rPr lang="it-IT" sz="1200" kern="1200" baseline="0" dirty="0" smtClean="0">
                <a:solidFill>
                  <a:schemeClr val="tx1"/>
                </a:solidFill>
                <a:latin typeface="+mn-lt"/>
                <a:ea typeface="+mn-ea"/>
                <a:cs typeface="+mn-cs"/>
              </a:rPr>
              <a:t> trust </a:t>
            </a:r>
            <a:r>
              <a:rPr lang="it-IT" sz="1200" kern="1200" baseline="0" dirty="0" err="1" smtClean="0">
                <a:solidFill>
                  <a:schemeClr val="tx1"/>
                </a:solidFill>
                <a:latin typeface="+mn-lt"/>
                <a:ea typeface="+mn-ea"/>
                <a:cs typeface="+mn-cs"/>
              </a:rPr>
              <a:t>this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Event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convalidate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me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also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has</a:t>
            </a:r>
            <a:r>
              <a:rPr lang="it-IT" sz="1200" kern="1200" baseline="0" dirty="0" smtClean="0">
                <a:solidFill>
                  <a:schemeClr val="tx1"/>
                </a:solidFill>
                <a:latin typeface="+mn-lt"/>
                <a:ea typeface="+mn-ea"/>
                <a:cs typeface="+mn-cs"/>
              </a:rPr>
              <a:t> bed </a:t>
            </a:r>
            <a:r>
              <a:rPr lang="it-IT" sz="1200" kern="1200" baseline="0" dirty="0" err="1" smtClean="0">
                <a:solidFill>
                  <a:schemeClr val="tx1"/>
                </a:solidFill>
                <a:latin typeface="+mn-lt"/>
                <a:ea typeface="+mn-ea"/>
                <a:cs typeface="+mn-cs"/>
              </a:rPr>
              <a:t>intentions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whole</a:t>
            </a:r>
            <a:r>
              <a:rPr lang="it-IT" sz="1200" kern="1200" baseline="0" dirty="0" smtClean="0">
                <a:solidFill>
                  <a:schemeClr val="tx1"/>
                </a:solidFill>
                <a:latin typeface="+mn-lt"/>
                <a:ea typeface="+mn-ea"/>
                <a:cs typeface="+mn-cs"/>
              </a:rPr>
              <a:t> model breaks down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4. </a:t>
            </a:r>
            <a:r>
              <a:rPr lang="it-IT" sz="1200" kern="1200" baseline="0" dirty="0" err="1" smtClean="0">
                <a:solidFill>
                  <a:schemeClr val="tx1"/>
                </a:solidFill>
                <a:latin typeface="+mn-lt"/>
                <a:ea typeface="+mn-ea"/>
                <a:cs typeface="+mn-cs"/>
              </a:rPr>
              <a:t>Even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shuold</a:t>
            </a:r>
            <a:r>
              <a:rPr lang="it-IT" sz="1200" kern="1200" baseline="0" dirty="0" smtClean="0">
                <a:solidFill>
                  <a:schemeClr val="tx1"/>
                </a:solidFill>
                <a:latin typeface="+mn-lt"/>
                <a:ea typeface="+mn-ea"/>
                <a:cs typeface="+mn-cs"/>
              </a:rPr>
              <a:t> work on a </a:t>
            </a:r>
            <a:r>
              <a:rPr lang="it-IT" sz="1200" kern="1200" baseline="0" dirty="0" err="1" smtClean="0">
                <a:solidFill>
                  <a:schemeClr val="tx1"/>
                </a:solidFill>
                <a:latin typeface="+mn-lt"/>
                <a:ea typeface="+mn-ea"/>
                <a:cs typeface="+mn-cs"/>
              </a:rPr>
              <a:t>decentralized</a:t>
            </a:r>
            <a:r>
              <a:rPr lang="it-IT" sz="1200" kern="1200" baseline="0" dirty="0" smtClean="0">
                <a:solidFill>
                  <a:schemeClr val="tx1"/>
                </a:solidFill>
                <a:latin typeface="+mn-lt"/>
                <a:ea typeface="+mn-ea"/>
                <a:cs typeface="+mn-cs"/>
              </a:rPr>
              <a:t> model,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slowly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moving</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towards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execution</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in China </a:t>
            </a:r>
            <a:r>
              <a:rPr lang="it-IT" sz="1200" kern="1200" baseline="0" dirty="0" err="1" smtClean="0">
                <a:solidFill>
                  <a:schemeClr val="tx1"/>
                </a:solidFill>
                <a:latin typeface="+mn-lt"/>
                <a:ea typeface="+mn-ea"/>
                <a:cs typeface="+mn-cs"/>
              </a:rPr>
              <a:t>were</a:t>
            </a:r>
            <a:r>
              <a:rPr lang="it-IT" sz="1200" kern="1200" baseline="0" dirty="0" smtClean="0">
                <a:solidFill>
                  <a:schemeClr val="tx1"/>
                </a:solidFill>
                <a:latin typeface="+mn-lt"/>
                <a:ea typeface="+mn-ea"/>
                <a:cs typeface="+mn-cs"/>
              </a:rPr>
              <a:t> the the </a:t>
            </a:r>
            <a:r>
              <a:rPr lang="it-IT" sz="1200" kern="1200" baseline="0" dirty="0" err="1" smtClean="0">
                <a:solidFill>
                  <a:schemeClr val="tx1"/>
                </a:solidFill>
                <a:latin typeface="+mn-lt"/>
                <a:ea typeface="+mn-ea"/>
                <a:cs typeface="+mn-cs"/>
              </a:rPr>
              <a:t>electricity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cost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low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are more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means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always</a:t>
            </a:r>
            <a:r>
              <a:rPr lang="it-IT" sz="1200" kern="1200" baseline="0" dirty="0" smtClean="0">
                <a:solidFill>
                  <a:schemeClr val="tx1"/>
                </a:solidFill>
                <a:latin typeface="+mn-lt"/>
                <a:ea typeface="+mn-ea"/>
                <a:cs typeface="+mn-cs"/>
              </a:rPr>
              <a:t> more the </a:t>
            </a:r>
            <a:r>
              <a:rPr lang="it-IT" sz="1200" kern="1200" baseline="0" dirty="0" err="1" smtClean="0">
                <a:solidFill>
                  <a:schemeClr val="tx1"/>
                </a:solidFill>
                <a:latin typeface="+mn-lt"/>
                <a:ea typeface="+mn-ea"/>
                <a:cs typeface="+mn-cs"/>
              </a:rPr>
              <a:t>risk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becomes</a:t>
            </a:r>
            <a:r>
              <a:rPr lang="it-IT" sz="1200" kern="1200" baseline="0" dirty="0" smtClean="0">
                <a:solidFill>
                  <a:schemeClr val="tx1"/>
                </a:solidFill>
                <a:latin typeface="+mn-lt"/>
                <a:ea typeface="+mn-ea"/>
                <a:cs typeface="+mn-cs"/>
              </a:rPr>
              <a:t> more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and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few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people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controls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bussiness</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err="1" smtClean="0">
                <a:solidFill>
                  <a:schemeClr val="tx1"/>
                </a:solidFill>
                <a:latin typeface="+mn-lt"/>
                <a:ea typeface="+mn-ea"/>
                <a:cs typeface="+mn-cs"/>
              </a:rPr>
              <a:t>Another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a:t>
            </a:r>
            <a:r>
              <a:rPr lang="it-IT" sz="1200" kern="1200" dirty="0" err="1" smtClean="0">
                <a:solidFill>
                  <a:schemeClr val="tx1"/>
                </a:solidFill>
                <a:latin typeface="+mn-lt"/>
                <a:ea typeface="+mn-ea"/>
                <a:cs typeface="+mn-cs"/>
              </a:rPr>
              <a:t>oday</a:t>
            </a:r>
            <a:r>
              <a:rPr lang="it-IT" sz="1200" kern="1200" dirty="0" smtClean="0">
                <a:solidFill>
                  <a:schemeClr val="tx1"/>
                </a:solidFill>
                <a:latin typeface="+mn-lt"/>
                <a:ea typeface="+mn-ea"/>
                <a:cs typeface="+mn-cs"/>
              </a:rPr>
              <a:t>, 80% of </a:t>
            </a:r>
            <a:r>
              <a:rPr lang="it-IT" sz="1200" kern="1200" dirty="0" err="1" smtClean="0">
                <a:solidFill>
                  <a:schemeClr val="tx1"/>
                </a:solidFill>
                <a:latin typeface="+mn-lt"/>
                <a:ea typeface="+mn-ea"/>
                <a:cs typeface="+mn-cs"/>
              </a:rPr>
              <a:t>Bitcoin’s</a:t>
            </a:r>
            <a:r>
              <a:rPr lang="it-IT" sz="1200" kern="1200" dirty="0" smtClean="0">
                <a:solidFill>
                  <a:schemeClr val="tx1"/>
                </a:solidFill>
                <a:latin typeface="+mn-lt"/>
                <a:ea typeface="+mn-ea"/>
                <a:cs typeface="+mn-cs"/>
              </a:rPr>
              <a:t> network </a:t>
            </a:r>
            <a:r>
              <a:rPr lang="it-IT" sz="1200" kern="1200" dirty="0" err="1" smtClean="0">
                <a:solidFill>
                  <a:schemeClr val="tx1"/>
                </a:solidFill>
                <a:latin typeface="+mn-lt"/>
                <a:ea typeface="+mn-ea"/>
                <a:cs typeface="+mn-cs"/>
              </a:rPr>
              <a:t>stays</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in </a:t>
            </a:r>
            <a:r>
              <a:rPr lang="it-IT" sz="1200" u="sng" kern="1200" dirty="0" smtClean="0">
                <a:solidFill>
                  <a:schemeClr val="tx1"/>
                </a:solidFill>
                <a:latin typeface="+mn-lt"/>
                <a:ea typeface="+mn-ea"/>
                <a:cs typeface="+mn-cs"/>
                <a:hlinkClick r:id="rId3"/>
              </a:rPr>
              <a:t>one country</a:t>
            </a:r>
            <a:r>
              <a:rPr lang="it-IT" sz="1200" u="sng" kern="1200" dirty="0" smtClean="0">
                <a:solidFill>
                  <a:schemeClr val="tx1"/>
                </a:solidFill>
                <a:latin typeface="+mn-lt"/>
                <a:ea typeface="+mn-ea"/>
                <a:cs typeface="+mn-cs"/>
              </a:rPr>
              <a:t>. </a:t>
            </a:r>
            <a:endParaRPr lang="it-IT" sz="1200" kern="1200" baseline="0" dirty="0" smtClean="0">
              <a:solidFill>
                <a:schemeClr val="tx1"/>
              </a:solidFill>
              <a:latin typeface="+mn-lt"/>
              <a:ea typeface="+mn-ea"/>
              <a:cs typeface="+mn-cs"/>
            </a:endParaRPr>
          </a:p>
          <a:p>
            <a:pPr marL="228600" indent="-228600">
              <a:buAutoNum type="arabicPeriod"/>
            </a:pPr>
            <a:endParaRPr lang="it-IT" sz="1200" kern="1200" baseline="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Improve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solidity</a:t>
            </a:r>
            <a:r>
              <a:rPr lang="it-IT" sz="1200" kern="1200" baseline="0" dirty="0" smtClean="0">
                <a:solidFill>
                  <a:schemeClr val="tx1"/>
                </a:solidFill>
                <a:effectLst/>
                <a:latin typeface="+mn-lt"/>
                <a:ea typeface="+mn-ea"/>
                <a:cs typeface="+mn-cs"/>
              </a:rPr>
              <a:t> to </a:t>
            </a:r>
            <a:r>
              <a:rPr lang="it-IT" sz="1200" kern="1200" baseline="0" dirty="0" err="1" smtClean="0">
                <a:solidFill>
                  <a:schemeClr val="tx1"/>
                </a:solidFill>
                <a:effectLst/>
                <a:latin typeface="+mn-lt"/>
                <a:ea typeface="+mn-ea"/>
                <a:cs typeface="+mn-cs"/>
              </a:rPr>
              <a:t>make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more </a:t>
            </a:r>
            <a:r>
              <a:rPr lang="it-IT" sz="1200" kern="1200" baseline="0" dirty="0" err="1" smtClean="0">
                <a:solidFill>
                  <a:schemeClr val="tx1"/>
                </a:solidFill>
                <a:effectLst/>
                <a:latin typeface="+mn-lt"/>
                <a:ea typeface="+mn-ea"/>
                <a:cs typeface="+mn-cs"/>
              </a:rPr>
              <a:t>intuitiv</a:t>
            </a:r>
            <a:r>
              <a:rPr lang="it-IT" sz="1200" kern="1200" baseline="0" dirty="0" smtClean="0">
                <a:solidFill>
                  <a:schemeClr val="tx1"/>
                </a:solidFill>
                <a:effectLst/>
                <a:latin typeface="+mn-lt"/>
                <a:ea typeface="+mn-ea"/>
                <a:cs typeface="+mn-cs"/>
              </a:rPr>
              <a:t> for the </a:t>
            </a:r>
            <a:r>
              <a:rPr lang="it-IT" sz="1200" kern="1200" baseline="0" dirty="0" err="1" smtClean="0">
                <a:solidFill>
                  <a:schemeClr val="tx1"/>
                </a:solidFill>
                <a:effectLst/>
                <a:latin typeface="+mn-lt"/>
                <a:ea typeface="+mn-ea"/>
                <a:cs typeface="+mn-cs"/>
              </a:rPr>
              <a:t>developers</a:t>
            </a:r>
            <a:r>
              <a:rPr lang="it-IT" sz="1200" kern="1200" baseline="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(COS)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of the proliferation of insecure smart contracts is that the documentation of known vulnerabilities is is shredded across the network.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(RICENTLY)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Let's talk about the main applications of </a:t>
            </a:r>
            <a:r>
              <a:rPr lang="en-GB" baseline="0" dirty="0" err="1" smtClean="0"/>
              <a:t>blockchain</a:t>
            </a:r>
            <a:r>
              <a:rPr lang="en-GB" baseline="0" dirty="0" smtClean="0"/>
              <a:t> technology</a:t>
            </a:r>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distributed</a:t>
            </a:r>
          </a:p>
          <a:p>
            <a:endParaRPr lang="en-GB" baseline="0" dirty="0" smtClean="0"/>
          </a:p>
          <a:p>
            <a:r>
              <a:rPr lang="en-GB" baseline="0" dirty="0" smtClean="0"/>
              <a:t>3. </a:t>
            </a:r>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6/1/17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6/1/17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6/1/17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6/1/17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6/1/17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6/1/17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Decentralized platform that runs smart contracts</a:t>
            </a:r>
          </a:p>
          <a:p>
            <a:r>
              <a:rPr lang="en-GB" sz="4000" dirty="0" smtClean="0">
                <a:latin typeface="+mj-lt"/>
              </a:rPr>
              <a:t>Custom built </a:t>
            </a:r>
            <a:r>
              <a:rPr lang="en-GB" sz="4000" dirty="0" err="1" smtClean="0">
                <a:latin typeface="+mj-lt"/>
              </a:rPr>
              <a:t>Blockchain</a:t>
            </a:r>
            <a:endParaRPr lang="en-GB" sz="4000" dirty="0" smtClean="0">
              <a:latin typeface="+mj-lt"/>
            </a:endParaRPr>
          </a:p>
          <a:p>
            <a:r>
              <a:rPr lang="en-GB" sz="4000" dirty="0">
                <a:latin typeface="+mj-lt"/>
              </a:rPr>
              <a:t>Ether</a:t>
            </a:r>
          </a:p>
          <a:p>
            <a:r>
              <a:rPr lang="en-GB" sz="4000" dirty="0">
                <a:latin typeface="+mj-lt"/>
              </a:rPr>
              <a:t>Solidity (high) &amp; EVM (low)</a:t>
            </a:r>
          </a:p>
          <a:p>
            <a:endParaRPr lang="en-GB" sz="40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999104"/>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a:t>
            </a:r>
            <a:r>
              <a:rPr lang="en-GB" sz="4000" dirty="0">
                <a:latin typeface="American Typewriter" charset="0"/>
                <a:ea typeface="American Typewriter" charset="0"/>
                <a:cs typeface="American Typewriter" charset="0"/>
              </a:rPr>
              <a:t>function()</a:t>
            </a:r>
          </a:p>
          <a:p>
            <a:r>
              <a:rPr lang="en-GB" sz="4000" dirty="0" smtClean="0">
                <a:latin typeface="+mj-lt"/>
              </a:rPr>
              <a:t>Variable </a:t>
            </a:r>
            <a:r>
              <a:rPr lang="en-GB" sz="4000" dirty="0" err="1" smtClean="0">
                <a:latin typeface="American Typewriter" charset="0"/>
                <a:ea typeface="American Typewriter" charset="0"/>
                <a:cs typeface="American Typewriter" charset="0"/>
              </a:rPr>
              <a:t>msg</a:t>
            </a:r>
            <a:r>
              <a:rPr lang="en-GB" sz="40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4000" dirty="0" smtClean="0">
                <a:latin typeface="+mj-lt"/>
              </a:rPr>
              <a:t>Gas limit</a:t>
            </a:r>
          </a:p>
          <a:p>
            <a:pPr lvl="1"/>
            <a:r>
              <a:rPr lang="en-GB" sz="4000" dirty="0" smtClean="0">
                <a:latin typeface="+mj-lt"/>
              </a:rPr>
              <a:t>Gas price</a:t>
            </a:r>
            <a:endParaRPr lang="en-GB" sz="40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483320"/>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err="1" smtClean="0">
                <a:latin typeface="+mj-lt"/>
              </a:rPr>
              <a:t>Blockchain</a:t>
            </a:r>
            <a:r>
              <a:rPr lang="en-GB" sz="3200" dirty="0" smtClean="0">
                <a:latin typeface="+mj-lt"/>
              </a:rPr>
              <a:t>	</a:t>
            </a:r>
          </a:p>
          <a:p>
            <a:pPr lvl="1"/>
            <a:r>
              <a:rPr lang="en-GB" sz="2800" dirty="0" smtClean="0">
                <a:latin typeface="+mj-lt"/>
              </a:rPr>
              <a:t>What is a </a:t>
            </a:r>
            <a:r>
              <a:rPr lang="en-GB" sz="2800" dirty="0" err="1" smtClean="0">
                <a:latin typeface="+mj-lt"/>
              </a:rPr>
              <a:t>Blockchain</a:t>
            </a:r>
            <a:r>
              <a:rPr lang="en-GB" sz="2800" dirty="0" smtClean="0">
                <a:latin typeface="+mj-lt"/>
              </a:rPr>
              <a:t>?</a:t>
            </a:r>
          </a:p>
          <a:p>
            <a:pPr lvl="1"/>
            <a:r>
              <a:rPr lang="en-GB" sz="2800" dirty="0" smtClean="0">
                <a:latin typeface="+mj-lt"/>
              </a:rPr>
              <a:t>How does it work?</a:t>
            </a:r>
          </a:p>
          <a:p>
            <a:r>
              <a:rPr lang="en-GB" sz="3200" dirty="0" smtClean="0">
                <a:latin typeface="+mj-lt"/>
              </a:rPr>
              <a:t>Smart Contracts Introduction</a:t>
            </a:r>
          </a:p>
          <a:p>
            <a:pPr lvl="1"/>
            <a:r>
              <a:rPr lang="en-GB" sz="2800" dirty="0" smtClean="0">
                <a:latin typeface="+mj-lt"/>
              </a:rPr>
              <a:t>What is a Smart Contract?</a:t>
            </a:r>
          </a:p>
          <a:p>
            <a:pPr lvl="1"/>
            <a:r>
              <a:rPr lang="en-GB" sz="2800" dirty="0" smtClean="0">
                <a:latin typeface="+mj-lt"/>
              </a:rPr>
              <a:t>Scenario Example</a:t>
            </a:r>
          </a:p>
          <a:p>
            <a:pPr lvl="1"/>
            <a:r>
              <a:rPr lang="en-GB" sz="2800" dirty="0" smtClean="0">
                <a:latin typeface="+mj-lt"/>
              </a:rPr>
              <a:t>Traditional Contracts vs. Smart Contracts</a:t>
            </a:r>
          </a:p>
          <a:p>
            <a:pPr lvl="1"/>
            <a:r>
              <a:rPr lang="en-GB" sz="2800" dirty="0" smtClean="0">
                <a:latin typeface="+mj-lt"/>
              </a:rPr>
              <a:t>Possible applications</a:t>
            </a:r>
          </a:p>
          <a:p>
            <a:pPr lvl="1"/>
            <a:r>
              <a:rPr lang="en-GB" sz="2800" dirty="0" err="1" smtClean="0">
                <a:latin typeface="+mj-lt"/>
              </a:rPr>
              <a:t>Ethereum</a:t>
            </a:r>
            <a:r>
              <a:rPr lang="en-GB" sz="2800" dirty="0" smtClean="0">
                <a:latin typeface="+mj-lt"/>
              </a:rPr>
              <a:t>, </a:t>
            </a:r>
            <a:r>
              <a:rPr lang="en-GB" sz="2800" dirty="0" err="1" smtClean="0">
                <a:latin typeface="+mj-lt"/>
              </a:rPr>
              <a:t>Blockchain</a:t>
            </a:r>
            <a:r>
              <a:rPr lang="en-GB" sz="2800" dirty="0" smtClean="0">
                <a:latin typeface="+mj-lt"/>
              </a:rPr>
              <a:t>-based Platform</a:t>
            </a:r>
          </a:p>
          <a:p>
            <a:pPr lvl="1"/>
            <a:endParaRPr lang="en-GB" sz="28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926367"/>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Financial services </a:t>
            </a:r>
          </a:p>
          <a:p>
            <a:pPr lvl="1"/>
            <a:r>
              <a:rPr lang="en-GB" sz="4000" dirty="0" smtClean="0">
                <a:latin typeface="+mj-lt"/>
              </a:rPr>
              <a:t>Coupon payments </a:t>
            </a:r>
          </a:p>
          <a:p>
            <a:pPr lvl="1"/>
            <a:r>
              <a:rPr lang="en-GB" sz="4000" dirty="0" smtClean="0">
                <a:latin typeface="+mj-lt"/>
              </a:rPr>
              <a:t>Loans (e.g. Leasing) </a:t>
            </a:r>
          </a:p>
          <a:p>
            <a:r>
              <a:rPr lang="en-GB" sz="4000" dirty="0" smtClean="0">
                <a:latin typeface="+mj-lt"/>
              </a:rPr>
              <a:t>Life sciences </a:t>
            </a:r>
            <a:endParaRPr lang="en-GB" sz="4000" dirty="0">
              <a:latin typeface="+mj-lt"/>
            </a:endParaRPr>
          </a:p>
          <a:p>
            <a:pPr lvl="1"/>
            <a:r>
              <a:rPr lang="en-GB" sz="4000" dirty="0" smtClean="0">
                <a:latin typeface="+mj-lt"/>
              </a:rPr>
              <a:t>Electronic medical records</a:t>
            </a:r>
          </a:p>
          <a:p>
            <a:r>
              <a:rPr lang="en-GB" sz="4000" dirty="0" smtClean="0">
                <a:latin typeface="+mj-lt"/>
              </a:rPr>
              <a:t>Cross-Industry </a:t>
            </a:r>
          </a:p>
          <a:p>
            <a:pPr lvl="1"/>
            <a:r>
              <a:rPr lang="en-GB" sz="4000" dirty="0" smtClean="0">
                <a:latin typeface="+mj-lt"/>
              </a:rPr>
              <a:t>Voting</a:t>
            </a:r>
          </a:p>
          <a:p>
            <a:pPr marL="457200" lvl="1" indent="0">
              <a:buNone/>
            </a:pPr>
            <a:endParaRPr lang="en-GB" sz="4000" dirty="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871964" y="3205617"/>
            <a:ext cx="6228565"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IN SMART CONTRACT</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846888" y="1608852"/>
            <a:ext cx="8278715" cy="1754326"/>
          </a:xfrm>
          <a:prstGeom prst="rect">
            <a:avLst/>
          </a:prstGeom>
        </p:spPr>
        <p:txBody>
          <a:bodyPr wrap="square">
            <a:spAutoFit/>
          </a:bodyPr>
          <a:lstStyle/>
          <a:p>
            <a:pPr algn="ctr"/>
            <a:r>
              <a:rPr lang="de-CH" sz="5400" dirty="0" smtClean="0">
                <a:ln w="0"/>
                <a:effectLst>
                  <a:outerShdw blurRad="38100" dist="19050" dir="2700000" algn="tl" rotWithShape="0">
                    <a:schemeClr val="dk1">
                      <a:alpha val="40000"/>
                    </a:schemeClr>
                  </a:outerShdw>
                </a:effectLst>
              </a:rPr>
              <a:t>ATTACKS AND </a:t>
            </a: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SECURITY </a:t>
            </a:r>
            <a:r>
              <a:rPr lang="de-CH" sz="5400" dirty="0">
                <a:ln w="0"/>
                <a:effectLst>
                  <a:outerShdw blurRad="38100" dist="19050" dir="2700000" algn="tl" rotWithShape="0">
                    <a:schemeClr val="dk1">
                      <a:alpha val="40000"/>
                    </a:schemeClr>
                  </a:outerShdw>
                </a:effectLst>
              </a:rPr>
              <a:t>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30807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Crowd-funding platform </a:t>
            </a:r>
          </a:p>
          <a:p>
            <a:r>
              <a:rPr lang="en-GB" sz="4000" dirty="0" smtClean="0">
                <a:latin typeface="+mj-lt"/>
              </a:rPr>
              <a:t>Attacker managed to put over $60 M</a:t>
            </a:r>
            <a:endParaRPr lang="en-GB" sz="4000" dirty="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#1</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 name="Connettore 2 3"/>
          <p:cNvCxnSpPr/>
          <p:nvPr/>
        </p:nvCxnSpPr>
        <p:spPr>
          <a:xfrm flipH="1">
            <a:off x="5586154" y="2306173"/>
            <a:ext cx="2625249" cy="280391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trips(downLeft)">
                                      <p:cBhvr>
                                        <p:cTn id="24"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5389" y="1342174"/>
            <a:ext cx="13100858" cy="75002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There are only ways to suppress the attack:</a:t>
            </a:r>
          </a:p>
        </p:txBody>
      </p:sp>
      <p:sp>
        <p:nvSpPr>
          <p:cNvPr id="2" name="Rettangolo 1"/>
          <p:cNvSpPr/>
          <p:nvPr/>
        </p:nvSpPr>
        <p:spPr>
          <a:xfrm>
            <a:off x="467390" y="2177662"/>
            <a:ext cx="10706793" cy="1938992"/>
          </a:xfrm>
          <a:prstGeom prst="rect">
            <a:avLst/>
          </a:prstGeom>
        </p:spPr>
        <p:txBody>
          <a:bodyPr wrap="square">
            <a:spAutoFit/>
          </a:bodyPr>
          <a:lstStyle/>
          <a:p>
            <a:pPr marL="1028700" lvl="1" indent="-571500">
              <a:buFont typeface="Arial" charset="0"/>
              <a:buChar char="•"/>
            </a:pPr>
            <a:r>
              <a:rPr lang="en-GB" sz="4000" dirty="0">
                <a:latin typeface="+mj-lt"/>
              </a:rPr>
              <a:t>Soft-Fork</a:t>
            </a:r>
          </a:p>
          <a:p>
            <a:pPr marL="1485900" lvl="2" indent="-571500">
              <a:buFont typeface="Arial" charset="0"/>
              <a:buChar char="•"/>
            </a:pPr>
            <a:r>
              <a:rPr lang="en-GB" sz="4000" dirty="0">
                <a:latin typeface="+mj-lt"/>
              </a:rPr>
              <a:t>Intention: Freeze attacker’s transaction</a:t>
            </a:r>
          </a:p>
          <a:p>
            <a:pPr marL="1485900" lvl="2" indent="-571500">
              <a:buFont typeface="Arial" charset="0"/>
              <a:buChar char="•"/>
            </a:pPr>
            <a:r>
              <a:rPr lang="en-GB" sz="4000" dirty="0">
                <a:latin typeface="+mj-lt"/>
              </a:rPr>
              <a:t>Miner Majority must accept it</a:t>
            </a:r>
          </a:p>
        </p:txBody>
      </p:sp>
      <p:sp>
        <p:nvSpPr>
          <p:cNvPr id="9" name="Rettangolo 8"/>
          <p:cNvSpPr/>
          <p:nvPr/>
        </p:nvSpPr>
        <p:spPr>
          <a:xfrm>
            <a:off x="472442" y="2189182"/>
            <a:ext cx="11378740" cy="3785652"/>
          </a:xfrm>
          <a:prstGeom prst="rect">
            <a:avLst/>
          </a:prstGeom>
        </p:spPr>
        <p:txBody>
          <a:bodyPr wrap="square">
            <a:spAutoFit/>
          </a:bodyPr>
          <a:lstStyle/>
          <a:p>
            <a:pPr marL="1028700" lvl="1" indent="-571500">
              <a:buFont typeface="Arial" charset="0"/>
              <a:buChar char="•"/>
            </a:pPr>
            <a:r>
              <a:rPr lang="en-GB" sz="4000" dirty="0">
                <a:latin typeface="+mj-lt"/>
              </a:rPr>
              <a:t>Hard-Fork</a:t>
            </a:r>
          </a:p>
          <a:p>
            <a:pPr marL="1485900" lvl="2" indent="-571500">
              <a:buFont typeface="Arial" charset="0"/>
              <a:buChar char="•"/>
            </a:pPr>
            <a:r>
              <a:rPr lang="en-GB" sz="4000" dirty="0">
                <a:latin typeface="+mj-lt"/>
              </a:rPr>
              <a:t>Return all the Ether taken from the DAO to a refund Smart Contract </a:t>
            </a:r>
          </a:p>
          <a:p>
            <a:pPr marL="1485900" lvl="2" indent="-571500">
              <a:buFont typeface="Arial" charset="0"/>
              <a:buChar char="•"/>
            </a:pPr>
            <a:r>
              <a:rPr lang="en-GB" sz="4000" dirty="0">
                <a:latin typeface="+mj-lt"/>
              </a:rPr>
              <a:t>Only one function: “withdraw”</a:t>
            </a:r>
          </a:p>
          <a:p>
            <a:pPr marL="1485900" lvl="2" indent="-571500">
              <a:buFont typeface="Arial" charset="0"/>
              <a:buChar char="•"/>
            </a:pPr>
            <a:r>
              <a:rPr lang="en-GB" sz="4000" dirty="0">
                <a:latin typeface="+mj-lt"/>
              </a:rPr>
              <a:t>Approved by the community on the 19th July</a:t>
            </a:r>
          </a:p>
          <a:p>
            <a:pPr marL="1485900" lvl="2" indent="-571500">
              <a:buFont typeface="Arial" charset="0"/>
              <a:buChar char="•"/>
            </a:pPr>
            <a:r>
              <a:rPr lang="en-GB" sz="4000" dirty="0">
                <a:latin typeface="+mj-lt"/>
              </a:rPr>
              <a:t>Completed on the 20th July</a:t>
            </a: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2" presetClass="exit" presetSubtype="0" fill="hold" grpId="1" nodeType="clickEffect">
                                  <p:stCondLst>
                                    <p:cond delay="0"/>
                                  </p:stCondLst>
                                  <p:childTnLst>
                                    <p:animScale>
                                      <p:cBhvr>
                                        <p:cTn id="13"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 dur="1000" accel="50000">
                                          <p:stCondLst>
                                            <p:cond delay="0"/>
                                          </p:stCondLst>
                                        </p:cTn>
                                        <p:tgtEl>
                                          <p:spTgt spid="2"/>
                                        </p:tgtEl>
                                        <p:attrNameLst>
                                          <p:attrName>ppt_x</p:attrName>
                                          <p:attrName>ppt_y</p:attrName>
                                        </p:attrNameLst>
                                      </p:cBhvr>
                                    </p:animMotion>
                                    <p:animEffect transition="out" filter="fade">
                                      <p:cBhvr>
                                        <p:cTn id="15" dur="1000"/>
                                        <p:tgtEl>
                                          <p:spTgt spid="2"/>
                                        </p:tgtEl>
                                      </p:cBhvr>
                                    </p:animEffect>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Game’s goal: become the “King of Ether”</a:t>
            </a:r>
          </a:p>
          <a:p>
            <a:r>
              <a:rPr lang="en-GB" sz="4000" dirty="0" smtClean="0">
                <a:latin typeface="+mj-lt"/>
              </a:rPr>
              <a:t>You have to pay the current king and a small fee to the contract</a:t>
            </a:r>
          </a:p>
          <a:p>
            <a:r>
              <a:rPr lang="en-GB" sz="4000" dirty="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7046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Failed compensation sends </a:t>
            </a:r>
          </a:p>
          <a:p>
            <a:pPr lvl="1"/>
            <a:r>
              <a:rPr lang="en-GB" sz="4000" dirty="0" smtClean="0">
                <a:latin typeface="+mj-lt"/>
              </a:rPr>
              <a:t>Include more gas with each payment</a:t>
            </a:r>
            <a:endParaRPr lang="en-GB" sz="4000" dirty="0">
              <a:latin typeface="+mj-lt"/>
            </a:endParaRPr>
          </a:p>
          <a:p>
            <a:r>
              <a:rPr lang="en-GB" sz="4000" dirty="0" smtClean="0">
                <a:latin typeface="+mj-lt"/>
              </a:rPr>
              <a:t>Exception disorder </a:t>
            </a:r>
          </a:p>
          <a:p>
            <a:pPr lvl="1"/>
            <a:r>
              <a:rPr lang="en-GB" sz="4000" dirty="0" smtClean="0">
                <a:latin typeface="+mj-lt"/>
              </a:rPr>
              <a:t>Handle exceptions in a uniformly way </a:t>
            </a: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 odds and evens</a:t>
            </a:r>
          </a:p>
          <a:p>
            <a:r>
              <a:rPr lang="en-GB" sz="4000" dirty="0" smtClean="0">
                <a:latin typeface="+mj-lt"/>
              </a:rPr>
              <a:t>Each </a:t>
            </a:r>
            <a:r>
              <a:rPr lang="en-GB" sz="4000" smtClean="0">
                <a:latin typeface="+mj-lt"/>
              </a:rPr>
              <a:t>player chooses </a:t>
            </a:r>
            <a:r>
              <a:rPr lang="en-GB" sz="4000" dirty="0" smtClean="0">
                <a:latin typeface="+mj-lt"/>
              </a:rPr>
              <a:t>a number</a:t>
            </a:r>
          </a:p>
          <a:p>
            <a:r>
              <a:rPr lang="en-GB" sz="4000" dirty="0" smtClean="0">
                <a:latin typeface="+mj-lt"/>
              </a:rPr>
              <a:t>Sum is even or odd</a:t>
            </a:r>
          </a:p>
          <a:p>
            <a:endParaRPr lang="en-GB" sz="4000" dirty="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1263535"/>
            <a:ext cx="10131425" cy="523857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a:t>
            </a:r>
            <a:r>
              <a:rPr lang="en-GB" sz="26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498765" y="2738857"/>
            <a:ext cx="11443853"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Keeping secrets</a:t>
            </a:r>
          </a:p>
          <a:p>
            <a:pPr lvl="1"/>
            <a:r>
              <a:rPr lang="en-GB" sz="4000" dirty="0" smtClean="0">
                <a:latin typeface="+mj-lt"/>
              </a:rPr>
              <a:t>Cryptographic techniques such as Timed-Commitments</a:t>
            </a:r>
          </a:p>
          <a:p>
            <a:pPr lvl="2"/>
            <a:r>
              <a:rPr lang="en-GB" sz="4000" dirty="0" smtClean="0">
                <a:latin typeface="+mj-lt"/>
              </a:rPr>
              <a:t>The next player has to play his move within a set time period, otherwise he will get a penalty</a:t>
            </a:r>
          </a:p>
          <a:p>
            <a:pPr lvl="1"/>
            <a:endParaRPr lang="en-GB" sz="4000" dirty="0" smtClean="0">
              <a:latin typeface="+mj-lt"/>
            </a:endParaRPr>
          </a:p>
          <a:p>
            <a:pPr lvl="1"/>
            <a:endParaRPr lang="en-GB" sz="4000" dirty="0" smtClean="0">
              <a:latin typeface="+mj-lt"/>
            </a:endParaRP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475227" y="139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Change the constructor’s name </a:t>
            </a:r>
            <a:r>
              <a:rPr lang="en-GB" sz="4000" dirty="0" smtClean="0">
                <a:latin typeface="+mj-lt"/>
                <a:sym typeface="Wingdings"/>
              </a:rPr>
              <a:t></a:t>
            </a:r>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Ponzi Scheme </a:t>
            </a:r>
          </a:p>
          <a:p>
            <a:r>
              <a:rPr lang="en-GB" sz="4000" dirty="0" smtClean="0">
                <a:latin typeface="+mj-lt"/>
              </a:rPr>
              <a:t>To join the scheme, participant must pay a fee</a:t>
            </a:r>
          </a:p>
          <a:p>
            <a:r>
              <a:rPr lang="en-GB" sz="4000" dirty="0" smtClean="0">
                <a:latin typeface="+mj-lt"/>
              </a:rPr>
              <a:t>12 hours</a:t>
            </a:r>
          </a:p>
          <a:p>
            <a:r>
              <a:rPr lang="en-GB" sz="4000" dirty="0" smtClean="0">
                <a:latin typeface="+mj-lt"/>
              </a:rPr>
              <a:t>Two arrays: list of participants and their credit</a:t>
            </a:r>
          </a:p>
          <a:p>
            <a:r>
              <a:rPr lang="en-GB" sz="4000" dirty="0" smtClean="0">
                <a:latin typeface="+mj-lt"/>
              </a:rPr>
              <a:t>After 12 hours:  </a:t>
            </a:r>
          </a:p>
          <a:p>
            <a:endParaRPr lang="en-GB" sz="4000" dirty="0">
              <a:latin typeface="+mj-lt"/>
            </a:endParaRPr>
          </a:p>
        </p:txBody>
      </p:sp>
      <p:pic>
        <p:nvPicPr>
          <p:cNvPr id="11" name="Immagine 10"/>
          <p:cNvPicPr>
            <a:picLocks noChangeAspect="1"/>
          </p:cNvPicPr>
          <p:nvPr/>
        </p:nvPicPr>
        <p:blipFill>
          <a:blip r:embed="rId4"/>
          <a:stretch>
            <a:fillRect/>
          </a:stretch>
        </p:blipFill>
        <p:spPr>
          <a:xfrm>
            <a:off x="1366317" y="5149043"/>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List </a:t>
            </a:r>
            <a:r>
              <a:rPr lang="en-GB" sz="4000" smtClean="0">
                <a:latin typeface="+mj-lt"/>
              </a:rPr>
              <a:t>grew too </a:t>
            </a:r>
            <a:r>
              <a:rPr lang="en-GB" sz="4000" dirty="0" smtClean="0">
                <a:latin typeface="+mj-lt"/>
              </a:rPr>
              <a:t>long!</a:t>
            </a:r>
          </a:p>
          <a:p>
            <a:r>
              <a:rPr lang="en-GB" sz="4000" dirty="0" smtClean="0">
                <a:latin typeface="+mj-lt"/>
              </a:rPr>
              <a:t>Required gas for cleaning the arrays, exceeds the maximum allowed for a single transaction </a:t>
            </a:r>
            <a:endParaRPr lang="en-GB" sz="40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Must be performed by the owner</a:t>
            </a:r>
          </a:p>
          <a:p>
            <a:r>
              <a:rPr lang="en-GB" sz="4000" dirty="0" smtClean="0">
                <a:latin typeface="+mj-lt"/>
              </a:rPr>
              <a:t>Goal: not to pay the winner</a:t>
            </a:r>
          </a:p>
          <a:p>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Increase cost of external function</a:t>
            </a:r>
          </a:p>
          <a:p>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387927" y="2966629"/>
            <a:ext cx="12179186" cy="3057643"/>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Attacker does not include in blocks the transactions in order to be the last player</a:t>
            </a:r>
          </a:p>
        </p:txBody>
      </p:sp>
      <p:grpSp>
        <p:nvGrpSpPr>
          <p:cNvPr id="4" name="Gruppo 3"/>
          <p:cNvGrpSpPr/>
          <p:nvPr/>
        </p:nvGrpSpPr>
        <p:grpSpPr>
          <a:xfrm>
            <a:off x="5737659" y="1552294"/>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dirty="0" smtClean="0">
                <a:latin typeface="+mj-lt"/>
              </a:rPr>
              <a:t>Distributed Database</a:t>
            </a:r>
          </a:p>
          <a:p>
            <a:r>
              <a:rPr lang="en-GB" sz="4000" dirty="0" smtClean="0">
                <a:latin typeface="+mj-lt"/>
              </a:rPr>
              <a:t>Public digital ledger</a:t>
            </a:r>
          </a:p>
          <a:p>
            <a:r>
              <a:rPr lang="en-GB" sz="4000" dirty="0" smtClean="0">
                <a:latin typeface="+mj-lt"/>
              </a:rPr>
              <a:t>Source of Trust</a:t>
            </a:r>
          </a:p>
          <a:p>
            <a:endParaRPr lang="en-GB" sz="4000" dirty="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 miner alters the timestamps</a:t>
            </a:r>
          </a:p>
          <a:p>
            <a:r>
              <a:rPr lang="en-GB" sz="4000" dirty="0" smtClean="0">
                <a:latin typeface="+mj-lt"/>
              </a:rPr>
              <a:t>She manages to publish the new block with the delayed timestamp</a:t>
            </a:r>
          </a:p>
          <a:p>
            <a:r>
              <a:rPr lang="en-GB" sz="4000" dirty="0" smtClean="0">
                <a:latin typeface="+mj-lt"/>
              </a:rPr>
              <a:t>She will be the last player and win the jackpot</a:t>
            </a:r>
            <a:endParaRPr lang="en-GB" sz="40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z="3200" dirty="0"/>
              <a:t>4.2 MOST FAMOUS ATTACKS – Govern-Mental– </a:t>
            </a:r>
            <a:r>
              <a:rPr lang="en-GB" sz="3200" dirty="0" smtClean="0"/>
              <a:t>Vulnerabilities</a:t>
            </a:r>
            <a:endParaRPr lang="en-GB" sz="32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53637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dirty="0" smtClean="0">
              <a:latin typeface="+mj-lt"/>
            </a:endParaRPr>
          </a:p>
          <a:p>
            <a:r>
              <a:rPr lang="en-GB" sz="4000" dirty="0" smtClean="0">
                <a:latin typeface="+mj-lt"/>
              </a:rPr>
              <a:t>Stack size limits</a:t>
            </a:r>
          </a:p>
          <a:p>
            <a:r>
              <a:rPr lang="en-GB" sz="4000" dirty="0" smtClean="0">
                <a:latin typeface="+mj-lt"/>
              </a:rPr>
              <a:t>Unpredictable state </a:t>
            </a:r>
          </a:p>
          <a:p>
            <a:r>
              <a:rPr lang="en-GB" sz="4000" dirty="0" smtClean="0">
                <a:latin typeface="+mj-lt"/>
              </a:rPr>
              <a:t>Time constraints </a:t>
            </a:r>
          </a:p>
          <a:p>
            <a:endParaRPr lang="en-GB" sz="40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91786" y="1467865"/>
            <a:ext cx="10996352"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No guarantee of transaction execution</a:t>
            </a:r>
          </a:p>
          <a:p>
            <a:pPr lvl="1"/>
            <a:r>
              <a:rPr lang="en-GB" sz="3800" dirty="0" smtClean="0">
                <a:latin typeface="+mj-lt"/>
              </a:rPr>
              <a:t>No contractual obligation for miners</a:t>
            </a:r>
          </a:p>
          <a:p>
            <a:r>
              <a:rPr lang="en-GB" sz="4000" dirty="0" smtClean="0">
                <a:latin typeface="+mj-lt"/>
              </a:rPr>
              <a:t>Turing-complete smart contracts are slow</a:t>
            </a:r>
          </a:p>
          <a:p>
            <a:pPr lvl="1"/>
            <a:r>
              <a:rPr lang="en-GB" sz="4000" dirty="0" smtClean="0">
                <a:latin typeface="+mj-lt"/>
              </a:rPr>
              <a:t>contracts can only be executed in sequential order</a:t>
            </a:r>
          </a:p>
          <a:p>
            <a:r>
              <a:rPr lang="en-GB" sz="4000" dirty="0" smtClean="0">
                <a:latin typeface="+mj-lt"/>
              </a:rPr>
              <a:t>Oracles break the trust model</a:t>
            </a:r>
          </a:p>
          <a:p>
            <a:r>
              <a:rPr lang="en-GB" sz="4000" dirty="0" smtClean="0">
                <a:latin typeface="+mj-lt"/>
              </a:rPr>
              <a:t>Centralized decentralization </a:t>
            </a:r>
          </a:p>
          <a:p>
            <a:pPr marL="457200" lvl="1" indent="0">
              <a:buNone/>
            </a:pPr>
            <a:endParaRPr lang="en-GB" sz="40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Improve Solidity</a:t>
            </a:r>
          </a:p>
          <a:p>
            <a:r>
              <a:rPr lang="en-GB" sz="4000" dirty="0" smtClean="0">
                <a:latin typeface="+mj-lt"/>
              </a:rPr>
              <a:t>Documentation is divided across the network and not easily accessible </a:t>
            </a:r>
          </a:p>
          <a:p>
            <a:r>
              <a:rPr lang="en-GB" sz="4000" dirty="0" smtClean="0">
                <a:latin typeface="+mj-lt"/>
              </a:rPr>
              <a:t>Trust is a must</a:t>
            </a:r>
          </a:p>
          <a:p>
            <a:endParaRPr lang="en-GB" sz="40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2" name="Rettangolo 1"/>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Are Smart Contracts a really good solution ?</a:t>
            </a:r>
            <a:endParaRPr lang="en-GB" sz="4000" dirty="0">
              <a:latin typeface="+mj-lt"/>
            </a:endParaRPr>
          </a:p>
        </p:txBody>
      </p:sp>
      <p:sp>
        <p:nvSpPr>
          <p:cNvPr id="9" name="Rettangolo 8"/>
          <p:cNvSpPr/>
          <p:nvPr/>
        </p:nvSpPr>
        <p:spPr>
          <a:xfrm>
            <a:off x="-1"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Can they completely replace traditional contracts?</a:t>
            </a:r>
            <a:endParaRPr lang="en-GB" sz="4000" dirty="0">
              <a:latin typeface="+mj-lt"/>
            </a:endParaRPr>
          </a:p>
        </p:txBody>
      </p:sp>
      <p:sp>
        <p:nvSpPr>
          <p:cNvPr id="10" name="Rettangolo 9"/>
          <p:cNvSpPr/>
          <p:nvPr/>
        </p:nvSpPr>
        <p:spPr>
          <a:xfrm>
            <a:off x="-2" y="2275668"/>
            <a:ext cx="12191999" cy="1938992"/>
          </a:xfrm>
          <a:prstGeom prst="rect">
            <a:avLst/>
          </a:prstGeom>
          <a:ln w="12700">
            <a:solidFill>
              <a:schemeClr val="accent2"/>
            </a:solidFill>
          </a:ln>
        </p:spPr>
        <p:txBody>
          <a:bodyPr wrap="square">
            <a:spAutoFit/>
          </a:bodyPr>
          <a:lstStyle/>
          <a:p>
            <a:pPr algn="ctr"/>
            <a:r>
              <a:rPr lang="en-GB" sz="4000" dirty="0">
                <a:latin typeface="+mj-lt"/>
              </a:rPr>
              <a:t>Are there agreements that cannot be completely </a:t>
            </a:r>
            <a:r>
              <a:rPr lang="en-GB" sz="4000" dirty="0" smtClean="0">
                <a:latin typeface="+mj-lt"/>
              </a:rPr>
              <a:t>automatized</a:t>
            </a:r>
            <a:r>
              <a:rPr lang="en-GB" sz="4000" dirty="0">
                <a:latin typeface="+mj-lt"/>
              </a:rPr>
              <a:t>, i.e. for which you cannot use a Smart Contract? </a:t>
            </a:r>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2" nodeType="clickEffect">
                                  <p:stCondLst>
                                    <p:cond delay="0"/>
                                  </p:stCondLst>
                                  <p:iterate type="lt">
                                    <p:tmPct val="0"/>
                                  </p:iterate>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37"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900" decel="100000" fill="hold"/>
                                        <p:tgtEl>
                                          <p:spTgt spid="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37"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900" decel="100000" fill="hold"/>
                                        <p:tgtEl>
                                          <p:spTgt spid="1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P spid="9" grpId="0" animBg="1"/>
      <p:bldP spid="9" grpId="1"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10" name="Rettangolo 9"/>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Would you be willing to rely on a Smart Contract?</a:t>
            </a:r>
            <a:endParaRPr lang="en-GB" sz="4000" dirty="0">
              <a:latin typeface="+mj-lt"/>
            </a:endParaRPr>
          </a:p>
        </p:txBody>
      </p:sp>
      <p:sp>
        <p:nvSpPr>
          <p:cNvPr id="13" name="Rettangolo 12"/>
          <p:cNvSpPr/>
          <p:nvPr/>
        </p:nvSpPr>
        <p:spPr>
          <a:xfrm>
            <a:off x="-1" y="2583444"/>
            <a:ext cx="12191999" cy="1323439"/>
          </a:xfrm>
          <a:prstGeom prst="rect">
            <a:avLst/>
          </a:prstGeom>
          <a:ln w="12700">
            <a:solidFill>
              <a:schemeClr val="accent2"/>
            </a:solidFill>
          </a:ln>
        </p:spPr>
        <p:txBody>
          <a:bodyPr wrap="square">
            <a:spAutoFit/>
          </a:bodyPr>
          <a:lstStyle/>
          <a:p>
            <a:pPr algn="ctr"/>
            <a:r>
              <a:rPr lang="en-GB" sz="4000" dirty="0" smtClean="0">
                <a:latin typeface="+mj-lt"/>
              </a:rPr>
              <a:t>If yes, in which cases would you prefer Smart Contract over traditional ones? </a:t>
            </a:r>
            <a:endParaRPr lang="en-GB" sz="40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iterate type="lt">
                                    <p:tmPct val="0"/>
                                  </p:iterate>
                                  <p:childTnLst>
                                    <p:anim calcmode="lin" valueType="num">
                                      <p:cBhvr>
                                        <p:cTn id="14" dur="500"/>
                                        <p:tgtEl>
                                          <p:spTgt spid="10"/>
                                        </p:tgtEl>
                                        <p:attrNameLst>
                                          <p:attrName>ppt_w</p:attrName>
                                        </p:attrNameLst>
                                      </p:cBhvr>
                                      <p:tavLst>
                                        <p:tav tm="0">
                                          <p:val>
                                            <p:strVal val="ppt_w"/>
                                          </p:val>
                                        </p:tav>
                                        <p:tav tm="100000">
                                          <p:val>
                                            <p:fltVal val="0"/>
                                          </p:val>
                                        </p:tav>
                                      </p:tavLst>
                                    </p:anim>
                                    <p:anim calcmode="lin" valueType="num">
                                      <p:cBhvr>
                                        <p:cTn id="15" dur="500"/>
                                        <p:tgtEl>
                                          <p:spTgt spid="10"/>
                                        </p:tgtEl>
                                        <p:attrNameLst>
                                          <p:attrName>ppt_h</p:attrName>
                                        </p:attrNameLst>
                                      </p:cBhvr>
                                      <p:tavLst>
                                        <p:tav tm="0">
                                          <p:val>
                                            <p:strVal val="ppt_h"/>
                                          </p:val>
                                        </p:tav>
                                        <p:tav tm="100000">
                                          <p:val>
                                            <p:fltVal val="0"/>
                                          </p:val>
                                        </p:tav>
                                      </p:tavLst>
                                    </p:anim>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7" presetClass="entr" presetSubtype="0" fill="hold" grpId="0" nodeType="withEffect">
                                  <p:stCondLst>
                                    <p:cond delay="0"/>
                                  </p:stCondLst>
                                  <p:iterate type="lt">
                                    <p:tmPct val="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900" decel="100000" fill="hold"/>
                                        <p:tgtEl>
                                          <p:spTgt spid="1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171876"/>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721966"/>
            <a:ext cx="11065128"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Family leases a car with a company</a:t>
            </a:r>
          </a:p>
          <a:p>
            <a:r>
              <a:rPr lang="en-GB" sz="4000" dirty="0" smtClean="0">
                <a:latin typeface="+mj-lt"/>
              </a:rPr>
              <a:t>The company stipulates a Smart Contract with the Family in order to automate the leasing process </a:t>
            </a:r>
          </a:p>
          <a:p>
            <a:r>
              <a:rPr lang="en-GB" sz="4000" dirty="0" smtClean="0">
                <a:latin typeface="+mj-lt"/>
              </a:rPr>
              <a:t>The following conditions are given: </a:t>
            </a:r>
          </a:p>
          <a:p>
            <a:pPr lvl="1"/>
            <a:r>
              <a:rPr lang="en-GB" sz="4000" dirty="0" smtClean="0">
                <a:latin typeface="+mj-lt"/>
              </a:rPr>
              <a:t>The engine and the main components of the car are controlled by the smart contract </a:t>
            </a:r>
          </a:p>
          <a:p>
            <a:pPr lvl="1"/>
            <a:r>
              <a:rPr lang="en-GB" sz="4000" dirty="0" smtClean="0">
                <a:latin typeface="+mj-lt"/>
              </a:rPr>
              <a:t>The family has to pay the leasing fee at end of each month</a:t>
            </a:r>
          </a:p>
          <a:p>
            <a:endParaRPr lang="en-GB" sz="4000" dirty="0" smtClean="0">
              <a:latin typeface="+mj-lt"/>
            </a:endParaRPr>
          </a:p>
          <a:p>
            <a:endParaRPr lang="en-GB" sz="4000" dirty="0" smtClean="0">
              <a:latin typeface="+mj-lt"/>
            </a:endParaRPr>
          </a:p>
          <a:p>
            <a:endParaRPr lang="en-GB" sz="40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4.81481E-6 C 0.01614 0.00532 -0.00339 -0.00047 0.03268 0.00393 C 0.03724 0.00462 0.03672 0.00648 0.04088 0.00787 C 0.04505 0.00902 0.05599 0.01087 0.05963 0.01157 C 0.0608 0.01203 0.06198 0.01365 0.06328 0.01365 C 0.08633 0.01365 0.10937 0.0125 0.13242 0.01157 C 0.13372 0.01157 0.13476 0.00972 0.13593 0.00949 C 0.15937 0.00833 0.18281 0.00833 0.20638 0.00787 C 0.21484 0.00532 0.21263 0.00648 0.22161 0.00208 C 0.22396 0.00115 0.22617 -0.0007 0.22864 -0.00163 C 0.23138 -0.00278 0.23411 -0.00255 0.23672 -0.00371 C 0.26458 -0.01413 0.2431 -0.00926 0.26263 -0.01297 C 0.26484 -0.01436 0.26718 -0.01598 0.26979 -0.01667 C 0.27239 -0.01783 0.27526 -0.01783 0.27786 -0.01875 C 0.27982 -0.01922 0.2819 -0.01991 0.28372 -0.02038 C 0.28463 -0.02061 0.30208 -0.025 0.30846 -0.02825 C 0.31185 -0.02987 0.31562 -0.03149 0.31901 -0.03357 C 0.32109 -0.03519 0.32291 -0.03774 0.32487 -0.03913 C 0.32747 -0.04144 0.33047 -0.04237 0.33307 -0.04491 C 0.33945 -0.05093 0.34505 -0.05926 0.35195 -0.06366 C 0.37747 -0.08149 0.34583 -0.05857 0.36588 -0.07477 C 0.36901 -0.07732 0.37357 -0.07917 0.37656 -0.08264 C 0.37773 -0.08403 0.37851 -0.08681 0.37995 -0.0882 C 0.38229 -0.08982 0.38476 -0.09028 0.38711 -0.0919 C 0.38893 -0.09306 0.39088 -0.09468 0.39284 -0.09561 C 0.39518 -0.09676 0.39791 -0.09723 0.4 -0.09931 C 0.40117 -0.1007 0.40208 -0.10209 0.40351 -0.10301 C 0.4069 -0.10533 0.41054 -0.10672 0.41393 -0.1088 C 0.41601 -0.11019 0.41784 -0.11135 0.41979 -0.11227 C 0.42109 -0.11343 0.42239 -0.11366 0.42343 -0.11436 C 0.42461 -0.11551 0.42565 -0.11713 0.42695 -0.11806 C 0.43073 -0.1213 0.43463 -0.12477 0.43867 -0.12755 C 0.44062 -0.12894 0.44245 -0.1301 0.44453 -0.13125 C 0.4457 -0.13195 0.447 -0.13241 0.44804 -0.13334 C 0.4513 -0.13542 0.45403 -0.13889 0.45742 -0.14051 C 0.45872 -0.14144 0.45976 -0.14213 0.46093 -0.1426 C 0.46497 -0.14514 0.46875 -0.14792 0.47265 -0.15 C 0.47396 -0.15093 0.475 -0.15163 0.4763 -0.15209 C 0.48424 -0.15487 0.48802 -0.15417 0.49739 -0.15579 C 0.50976 -0.15811 0.51054 -0.15834 0.51966 -0.16135 C 0.52239 -0.16297 0.52487 -0.16575 0.52786 -0.16713 C 0.53047 -0.16806 0.53333 -0.16806 0.53593 -0.16875 C 0.54466 -0.17153 0.54896 -0.17338 0.55716 -0.17825 C 0.56523 -0.18334 0.56653 -0.18519 0.57474 -0.19121 C 0.57825 -0.19399 0.5819 -0.19607 0.58528 -0.19908 C 0.5901 -0.20301 0.59505 -0.20672 0.59948 -0.21204 C 0.60091 -0.21366 0.60234 -0.21621 0.60416 -0.21783 C 0.6082 -0.2213 0.61093 -0.22084 0.61458 -0.22524 C 0.61601 -0.22686 0.61679 -0.22917 0.6181 -0.23102 C 0.62122 -0.23403 0.62513 -0.2345 0.6276 -0.2382 C 0.62877 -0.24028 0.62982 -0.24213 0.63112 -0.24399 C 0.64088 -0.25718 0.62786 -0.23704 0.63815 -0.25348 C 0.63893 -0.25579 0.63932 -0.2588 0.64049 -0.26065 C 0.64258 -0.26505 0.64583 -0.26783 0.64739 -0.27223 C 0.6483 -0.27408 0.6487 -0.27639 0.64987 -0.27801 C 0.65273 -0.28102 0.65638 -0.28218 0.65924 -0.28519 C 0.66575 -0.29213 0.65963 -0.28612 0.66875 -0.2926 C 0.67096 -0.29445 0.67317 -0.297 0.67565 -0.29838 C 0.67942 -0.30093 0.68346 -0.30209 0.68737 -0.30417 C 0.69323 -0.30718 0.69896 -0.31135 0.70508 -0.31343 C 0.7125 -0.31598 0.70898 -0.31459 0.71562 -0.31713 C 0.71914 -0.32593 0.71797 -0.32061 0.71797 -0.3338 " pathEditMode="relative" rAng="0" ptsTypes="AAAAAAAAAAAAAAAAAAAAAAAAAAAAAAAAAAAAAAAAAAAAAAAAAAAAAAAAAAAAAA">
                                      <p:cBhvr>
                                        <p:cTn id="8" dur="2000" fill="hold"/>
                                        <p:tgtEl>
                                          <p:spTgt spid="2"/>
                                        </p:tgtEl>
                                        <p:attrNameLst>
                                          <p:attrName>ppt_x</p:attrName>
                                          <p:attrName>ppt_y</p:attrName>
                                        </p:attrNameLst>
                                      </p:cBhvr>
                                      <p:rCtr x="35911" y="-16019"/>
                                    </p:animMotion>
                                  </p:childTnLst>
                                </p:cTn>
                              </p:par>
                              <p:par>
                                <p:cTn id="9" presetID="9" presetClass="entr" presetSubtype="0" fill="hold" grpId="0" nodeType="withEffect">
                                  <p:stCondLst>
                                    <p:cond delay="15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2.2	</a:t>
            </a:r>
            <a:r>
              <a:rPr lang="en-GB" sz="4000" dirty="0" smtClean="0"/>
              <a:t>How does </a:t>
            </a:r>
            <a:r>
              <a:rPr lang="en-GB" sz="4000" dirty="0" err="1" smtClean="0"/>
              <a:t>blockchain</a:t>
            </a:r>
            <a:r>
              <a:rPr lang="en-GB" sz="4000" dirty="0" smtClean="0"/>
              <a:t> work?</a:t>
            </a:r>
            <a:endParaRPr lang="en-GB" sz="4000" dirty="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3.1	</a:t>
            </a:r>
            <a:r>
              <a:rPr lang="en-GB" sz="4000" dirty="0" smtClean="0"/>
              <a:t>What is a smart </a:t>
            </a:r>
            <a:r>
              <a:rPr lang="en-GB" sz="4000" dirty="0" err="1" smtClean="0"/>
              <a:t>contracT</a:t>
            </a:r>
            <a:r>
              <a:rPr lang="en-GB" sz="4000" dirty="0" smtClean="0"/>
              <a:t>?</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smart contract is a piece of software that defines the rules of an agreement</a:t>
            </a:r>
          </a:p>
          <a:p>
            <a:r>
              <a:rPr lang="en-GB" sz="4000" dirty="0" smtClean="0">
                <a:latin typeface="+mj-lt"/>
              </a:rPr>
              <a:t>It automatically verifies itself and executes the terms contained inside it</a:t>
            </a:r>
          </a:p>
          <a:p>
            <a:r>
              <a:rPr lang="en-GB" sz="4000" dirty="0" smtClean="0">
                <a:latin typeface="+mj-lt"/>
              </a:rPr>
              <a:t>Stored on the </a:t>
            </a:r>
            <a:r>
              <a:rPr lang="en-GB" sz="4000" dirty="0" err="1" smtClean="0">
                <a:latin typeface="+mj-lt"/>
              </a:rPr>
              <a:t>Blockchain</a:t>
            </a:r>
            <a:endParaRPr lang="en-GB" sz="4000" dirty="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5097</TotalTime>
  <Words>5000</Words>
  <Application>Microsoft Macintosh PowerPoint</Application>
  <PresentationFormat>Widescreen</PresentationFormat>
  <Paragraphs>699</Paragraphs>
  <Slides>48</Slides>
  <Notes>48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American Typewriter</vt:lpstr>
      <vt:lpstr>Arial</vt:lpstr>
      <vt:lpstr>Calibri</vt:lpstr>
      <vt:lpstr>Calibri Light</vt:lpstr>
      <vt:lpstr>Wingdings</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Vulnerabilities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244</cp:revision>
  <dcterms:created xsi:type="dcterms:W3CDTF">2017-03-12T09:30:45Z</dcterms:created>
  <dcterms:modified xsi:type="dcterms:W3CDTF">2017-06-01T13:00:45Z</dcterms:modified>
</cp:coreProperties>
</file>